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2" r:id="rId4"/>
    <p:sldMasterId id="2147483836" r:id="rId5"/>
    <p:sldMasterId id="2147483851" r:id="rId6"/>
  </p:sldMasterIdLst>
  <p:notesMasterIdLst>
    <p:notesMasterId r:id="rId20"/>
  </p:notesMasterIdLst>
  <p:sldIdLst>
    <p:sldId id="308" r:id="rId7"/>
    <p:sldId id="307" r:id="rId8"/>
    <p:sldId id="287" r:id="rId9"/>
    <p:sldId id="309" r:id="rId10"/>
    <p:sldId id="310" r:id="rId11"/>
    <p:sldId id="315" r:id="rId12"/>
    <p:sldId id="316" r:id="rId13"/>
    <p:sldId id="312" r:id="rId14"/>
    <p:sldId id="311" r:id="rId15"/>
    <p:sldId id="313" r:id="rId16"/>
    <p:sldId id="314" r:id="rId17"/>
    <p:sldId id="317" r:id="rId18"/>
    <p:sldId id="30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Lekton" panose="02000000000000000000" pitchFamily="2" charset="0"/>
      <p:regular r:id="rId31"/>
      <p:bold r:id="rId32"/>
      <p:italic r:id="rId33"/>
    </p:embeddedFont>
    <p:embeddedFont>
      <p:font typeface="Noto Sans Symbols" panose="020B0604020202020204" pitchFamily="34" charset="0"/>
      <p:regular r:id="rId34"/>
      <p:bold r:id="rId35"/>
      <p:italic r:id="rId36"/>
      <p:boldItalic r:id="rId37"/>
    </p:embeddedFont>
    <p:embeddedFont>
      <p:font typeface="Trebuchet MS" panose="020B070302020209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rna Dogra" initials="PD" lastIdx="1" clrIdx="0">
    <p:extLst>
      <p:ext uri="{19B8F6BF-5375-455C-9EA6-DF929625EA0E}">
        <p15:presenceInfo xmlns:p15="http://schemas.microsoft.com/office/powerpoint/2012/main" userId="S::pdogra@nvidia.com::d05c5692-4898-47dd-b70d-b5da4df5cd54" providerId="AD"/>
      </p:ext>
    </p:extLst>
  </p:cmAuthor>
  <p:cmAuthor id="2" name="Nic Ma" initials="NM" lastIdx="1" clrIdx="1">
    <p:extLst>
      <p:ext uri="{19B8F6BF-5375-455C-9EA6-DF929625EA0E}">
        <p15:presenceInfo xmlns:p15="http://schemas.microsoft.com/office/powerpoint/2012/main" userId="S::nma@nvidia.com::fd902532-f3f0-440c-a9ea-155dcfb0bb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8B8"/>
    <a:srgbClr val="1AADAD"/>
    <a:srgbClr val="008B8B"/>
    <a:srgbClr val="008080"/>
    <a:srgbClr val="DFEDED"/>
    <a:srgbClr val="77ACAC"/>
    <a:srgbClr val="DFEBEB"/>
    <a:srgbClr val="00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4"/>
    <p:restoredTop sz="94679"/>
  </p:normalViewPr>
  <p:slideViewPr>
    <p:cSldViewPr snapToGrid="0">
      <p:cViewPr varScale="1">
        <p:scale>
          <a:sx n="150" d="100"/>
          <a:sy n="150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89B2-58FA-4F7D-95E5-F826702B032A}" type="datetimeFigureOut">
              <a:rPr lang="en-US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EFEC3-8FFF-4965-B977-38C982DFE5F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72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8205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461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1705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687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989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58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17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269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824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664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3536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29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36383027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3" name="Google Shape;3863;g8363830272_0_5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4" name="Google Shape;3864;g8363830272_0_5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661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7BDA-7E98-6549-BC38-D2BD9E69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05" y="425811"/>
            <a:ext cx="11084667" cy="656667"/>
          </a:xfrm>
        </p:spPr>
        <p:txBody>
          <a:bodyPr anchor="b">
            <a:normAutofit/>
          </a:bodyPr>
          <a:lstStyle>
            <a:lvl1pPr algn="ctr">
              <a:defRPr sz="3100" b="1" i="0">
                <a:latin typeface="Lekton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EAF8-D4B1-1441-BA87-3B0655EFD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05" y="1825625"/>
            <a:ext cx="11084134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D6B2C-63B6-A940-AD2B-4E836001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3505" y="6356350"/>
            <a:ext cx="3027895" cy="365125"/>
          </a:xfrm>
        </p:spPr>
        <p:txBody>
          <a:bodyPr/>
          <a:lstStyle/>
          <a:p>
            <a:fld id="{97602967-FA5A-5243-9B0D-85337B776F19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2B0B9-17DA-FF40-B1CC-7BE8858E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027040" cy="365125"/>
          </a:xfrm>
        </p:spPr>
        <p:txBody>
          <a:bodyPr/>
          <a:lstStyle/>
          <a:p>
            <a:fld id="{C456D97C-5666-5A42-B33F-D8395766825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B076A-E6F5-FF40-B12D-CBAA4FB4C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246458-425E-DD4D-9445-D551A1619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038" y="1181100"/>
            <a:ext cx="11084134" cy="5318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2pPr>
            <a:lvl3pPr marL="9144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3pPr>
            <a:lvl4pPr marL="13716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4pPr>
            <a:lvl5pPr marL="18288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1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1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3280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556">
                <a:solidFill>
                  <a:schemeClr val="accent4"/>
                </a:solidFill>
              </a:defRPr>
            </a:lvl1pPr>
            <a:lvl2pPr marL="1015990" lvl="1" indent="-3174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333">
                <a:solidFill>
                  <a:schemeClr val="accent4"/>
                </a:solidFill>
              </a:defRPr>
            </a:lvl2pPr>
            <a:lvl3pPr marL="1523985" lvl="2" indent="-31220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Trebuchet MS"/>
              <a:buChar char="•"/>
              <a:defRPr sz="1222">
                <a:solidFill>
                  <a:schemeClr val="accent4"/>
                </a:solidFill>
              </a:defRPr>
            </a:lvl3pPr>
            <a:lvl4pPr marL="2031980" lvl="3" indent="-30691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rebuchet MS"/>
              <a:buChar char="•"/>
              <a:defRPr sz="111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81"/>
          <p:cNvSpPr txBox="1">
            <a:spLocks noGrp="1"/>
          </p:cNvSpPr>
          <p:nvPr>
            <p:ph type="body" idx="2"/>
          </p:nvPr>
        </p:nvSpPr>
        <p:spPr>
          <a:xfrm>
            <a:off x="553720" y="1209040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9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2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2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82"/>
          <p:cNvSpPr txBox="1">
            <a:spLocks noGrp="1"/>
          </p:cNvSpPr>
          <p:nvPr>
            <p:ph type="body" idx="2"/>
          </p:nvPr>
        </p:nvSpPr>
        <p:spPr>
          <a:xfrm>
            <a:off x="553720" y="1209040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3" name="Google Shape;53;p82"/>
          <p:cNvSpPr/>
          <p:nvPr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r>
              <a:rPr lang="en-US" sz="778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55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9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e Layout">
  <p:cSld name="Alternate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3"/>
          <p:cNvSpPr txBox="1"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3"/>
          <p:cNvSpPr txBox="1">
            <a:spLocks noGrp="1"/>
          </p:cNvSpPr>
          <p:nvPr>
            <p:ph type="body" idx="1"/>
          </p:nvPr>
        </p:nvSpPr>
        <p:spPr>
          <a:xfrm>
            <a:off x="5537200" y="3241040"/>
            <a:ext cx="6035040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83"/>
          <p:cNvSpPr txBox="1">
            <a:spLocks noGrp="1"/>
          </p:cNvSpPr>
          <p:nvPr>
            <p:ph type="body" idx="2"/>
          </p:nvPr>
        </p:nvSpPr>
        <p:spPr>
          <a:xfrm>
            <a:off x="5537200" y="2631440"/>
            <a:ext cx="604520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8" name="Google Shape;58;p83"/>
          <p:cNvSpPr/>
          <p:nvPr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6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5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337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6"/>
          <p:cNvPicPr preferRelativeResize="0"/>
          <p:nvPr/>
        </p:nvPicPr>
        <p:blipFill rotWithShape="1">
          <a:blip r:embed="rId2">
            <a:alphaModFix/>
          </a:blip>
          <a:srcRect l="11639" t="50000" r="51878" b="1716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6"/>
          <p:cNvSpPr txBox="1"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7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16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7"/>
          <p:cNvGrpSpPr/>
          <p:nvPr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67" name="Google Shape;67;p87"/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87"/>
            <p:cNvSpPr/>
            <p:nvPr/>
          </p:nvSpPr>
          <p:spPr>
            <a:xfrm>
              <a:off x="26269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7"/>
            <p:cNvSpPr/>
            <p:nvPr/>
          </p:nvSpPr>
          <p:spPr>
            <a:xfrm>
              <a:off x="61660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7"/>
            <p:cNvSpPr/>
            <p:nvPr/>
          </p:nvSpPr>
          <p:spPr>
            <a:xfrm>
              <a:off x="97050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7"/>
            <p:cNvSpPr/>
            <p:nvPr/>
          </p:nvSpPr>
          <p:spPr>
            <a:xfrm>
              <a:off x="132441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7"/>
            <p:cNvSpPr/>
            <p:nvPr/>
          </p:nvSpPr>
          <p:spPr>
            <a:xfrm>
              <a:off x="167831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7"/>
            <p:cNvSpPr/>
            <p:nvPr/>
          </p:nvSpPr>
          <p:spPr>
            <a:xfrm>
              <a:off x="203222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7"/>
            <p:cNvSpPr/>
            <p:nvPr/>
          </p:nvSpPr>
          <p:spPr>
            <a:xfrm>
              <a:off x="238613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7"/>
            <p:cNvSpPr/>
            <p:nvPr/>
          </p:nvSpPr>
          <p:spPr>
            <a:xfrm>
              <a:off x="274003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7"/>
            <p:cNvSpPr/>
            <p:nvPr/>
          </p:nvSpPr>
          <p:spPr>
            <a:xfrm>
              <a:off x="309394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7"/>
            <p:cNvSpPr/>
            <p:nvPr/>
          </p:nvSpPr>
          <p:spPr>
            <a:xfrm>
              <a:off x="344784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7"/>
            <p:cNvSpPr/>
            <p:nvPr/>
          </p:nvSpPr>
          <p:spPr>
            <a:xfrm>
              <a:off x="380175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7"/>
            <p:cNvSpPr/>
            <p:nvPr/>
          </p:nvSpPr>
          <p:spPr>
            <a:xfrm>
              <a:off x="415566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7"/>
            <p:cNvSpPr/>
            <p:nvPr/>
          </p:nvSpPr>
          <p:spPr>
            <a:xfrm>
              <a:off x="450956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7"/>
            <p:cNvSpPr/>
            <p:nvPr/>
          </p:nvSpPr>
          <p:spPr>
            <a:xfrm>
              <a:off x="486347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7"/>
            <p:cNvSpPr/>
            <p:nvPr/>
          </p:nvSpPr>
          <p:spPr>
            <a:xfrm>
              <a:off x="521737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7"/>
            <p:cNvSpPr/>
            <p:nvPr/>
          </p:nvSpPr>
          <p:spPr>
            <a:xfrm>
              <a:off x="557128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7"/>
            <p:cNvSpPr/>
            <p:nvPr/>
          </p:nvSpPr>
          <p:spPr>
            <a:xfrm>
              <a:off x="592519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7"/>
            <p:cNvSpPr/>
            <p:nvPr/>
          </p:nvSpPr>
          <p:spPr>
            <a:xfrm>
              <a:off x="627909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7"/>
            <p:cNvSpPr/>
            <p:nvPr/>
          </p:nvSpPr>
          <p:spPr>
            <a:xfrm>
              <a:off x="663300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7"/>
            <p:cNvSpPr/>
            <p:nvPr/>
          </p:nvSpPr>
          <p:spPr>
            <a:xfrm>
              <a:off x="698690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7"/>
            <p:cNvSpPr/>
            <p:nvPr/>
          </p:nvSpPr>
          <p:spPr>
            <a:xfrm>
              <a:off x="734081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7"/>
            <p:cNvSpPr/>
            <p:nvPr/>
          </p:nvSpPr>
          <p:spPr>
            <a:xfrm>
              <a:off x="769472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7"/>
            <p:cNvSpPr/>
            <p:nvPr/>
          </p:nvSpPr>
          <p:spPr>
            <a:xfrm>
              <a:off x="804862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7"/>
            <p:cNvSpPr/>
            <p:nvPr/>
          </p:nvSpPr>
          <p:spPr>
            <a:xfrm>
              <a:off x="840253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7"/>
            <p:cNvSpPr/>
            <p:nvPr/>
          </p:nvSpPr>
          <p:spPr>
            <a:xfrm>
              <a:off x="875643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7"/>
            <p:cNvSpPr/>
            <p:nvPr/>
          </p:nvSpPr>
          <p:spPr>
            <a:xfrm>
              <a:off x="9110345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7"/>
            <p:cNvSpPr/>
            <p:nvPr/>
          </p:nvSpPr>
          <p:spPr>
            <a:xfrm>
              <a:off x="946425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7"/>
            <p:cNvSpPr/>
            <p:nvPr/>
          </p:nvSpPr>
          <p:spPr>
            <a:xfrm>
              <a:off x="9818157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7"/>
            <p:cNvSpPr/>
            <p:nvPr/>
          </p:nvSpPr>
          <p:spPr>
            <a:xfrm>
              <a:off x="10172063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87"/>
            <p:cNvSpPr/>
            <p:nvPr/>
          </p:nvSpPr>
          <p:spPr>
            <a:xfrm>
              <a:off x="10525969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87"/>
            <p:cNvSpPr/>
            <p:nvPr/>
          </p:nvSpPr>
          <p:spPr>
            <a:xfrm>
              <a:off x="10879862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87"/>
            <p:cNvSpPr/>
            <p:nvPr/>
          </p:nvSpPr>
          <p:spPr>
            <a:xfrm>
              <a:off x="-91211" y="-412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7"/>
            <p:cNvSpPr/>
            <p:nvPr/>
          </p:nvSpPr>
          <p:spPr>
            <a:xfrm>
              <a:off x="26269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7"/>
            <p:cNvSpPr/>
            <p:nvPr/>
          </p:nvSpPr>
          <p:spPr>
            <a:xfrm>
              <a:off x="61660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7"/>
            <p:cNvSpPr/>
            <p:nvPr/>
          </p:nvSpPr>
          <p:spPr>
            <a:xfrm>
              <a:off x="97050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7"/>
            <p:cNvSpPr/>
            <p:nvPr/>
          </p:nvSpPr>
          <p:spPr>
            <a:xfrm>
              <a:off x="132441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87"/>
            <p:cNvSpPr/>
            <p:nvPr/>
          </p:nvSpPr>
          <p:spPr>
            <a:xfrm>
              <a:off x="167831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87"/>
            <p:cNvSpPr/>
            <p:nvPr/>
          </p:nvSpPr>
          <p:spPr>
            <a:xfrm>
              <a:off x="203222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87"/>
            <p:cNvSpPr/>
            <p:nvPr/>
          </p:nvSpPr>
          <p:spPr>
            <a:xfrm>
              <a:off x="238613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87"/>
            <p:cNvSpPr/>
            <p:nvPr/>
          </p:nvSpPr>
          <p:spPr>
            <a:xfrm>
              <a:off x="274003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7"/>
            <p:cNvSpPr/>
            <p:nvPr/>
          </p:nvSpPr>
          <p:spPr>
            <a:xfrm>
              <a:off x="309394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7"/>
            <p:cNvSpPr/>
            <p:nvPr/>
          </p:nvSpPr>
          <p:spPr>
            <a:xfrm>
              <a:off x="344784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7"/>
            <p:cNvSpPr/>
            <p:nvPr/>
          </p:nvSpPr>
          <p:spPr>
            <a:xfrm>
              <a:off x="380175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87"/>
            <p:cNvSpPr/>
            <p:nvPr/>
          </p:nvSpPr>
          <p:spPr>
            <a:xfrm>
              <a:off x="415566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87"/>
            <p:cNvSpPr/>
            <p:nvPr/>
          </p:nvSpPr>
          <p:spPr>
            <a:xfrm>
              <a:off x="450956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7"/>
            <p:cNvSpPr/>
            <p:nvPr/>
          </p:nvSpPr>
          <p:spPr>
            <a:xfrm>
              <a:off x="486347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7"/>
            <p:cNvSpPr/>
            <p:nvPr/>
          </p:nvSpPr>
          <p:spPr>
            <a:xfrm>
              <a:off x="521737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7"/>
            <p:cNvSpPr/>
            <p:nvPr/>
          </p:nvSpPr>
          <p:spPr>
            <a:xfrm>
              <a:off x="557128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7"/>
            <p:cNvSpPr/>
            <p:nvPr/>
          </p:nvSpPr>
          <p:spPr>
            <a:xfrm>
              <a:off x="592519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7"/>
            <p:cNvSpPr/>
            <p:nvPr/>
          </p:nvSpPr>
          <p:spPr>
            <a:xfrm>
              <a:off x="627909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7"/>
            <p:cNvSpPr/>
            <p:nvPr/>
          </p:nvSpPr>
          <p:spPr>
            <a:xfrm>
              <a:off x="663300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87"/>
            <p:cNvSpPr/>
            <p:nvPr/>
          </p:nvSpPr>
          <p:spPr>
            <a:xfrm>
              <a:off x="698690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7"/>
            <p:cNvSpPr/>
            <p:nvPr/>
          </p:nvSpPr>
          <p:spPr>
            <a:xfrm>
              <a:off x="734081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7"/>
            <p:cNvSpPr/>
            <p:nvPr/>
          </p:nvSpPr>
          <p:spPr>
            <a:xfrm>
              <a:off x="769472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7"/>
            <p:cNvSpPr/>
            <p:nvPr/>
          </p:nvSpPr>
          <p:spPr>
            <a:xfrm>
              <a:off x="804862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7"/>
            <p:cNvSpPr/>
            <p:nvPr/>
          </p:nvSpPr>
          <p:spPr>
            <a:xfrm>
              <a:off x="840253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7"/>
            <p:cNvSpPr/>
            <p:nvPr/>
          </p:nvSpPr>
          <p:spPr>
            <a:xfrm>
              <a:off x="875643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7"/>
            <p:cNvSpPr/>
            <p:nvPr/>
          </p:nvSpPr>
          <p:spPr>
            <a:xfrm>
              <a:off x="9110345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7"/>
            <p:cNvSpPr/>
            <p:nvPr/>
          </p:nvSpPr>
          <p:spPr>
            <a:xfrm>
              <a:off x="946425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7"/>
            <p:cNvSpPr/>
            <p:nvPr/>
          </p:nvSpPr>
          <p:spPr>
            <a:xfrm>
              <a:off x="9818157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7"/>
            <p:cNvSpPr/>
            <p:nvPr/>
          </p:nvSpPr>
          <p:spPr>
            <a:xfrm>
              <a:off x="10172063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7"/>
            <p:cNvSpPr/>
            <p:nvPr/>
          </p:nvSpPr>
          <p:spPr>
            <a:xfrm>
              <a:off x="10525969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7"/>
            <p:cNvSpPr/>
            <p:nvPr/>
          </p:nvSpPr>
          <p:spPr>
            <a:xfrm>
              <a:off x="10879862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7"/>
            <p:cNvSpPr/>
            <p:nvPr/>
          </p:nvSpPr>
          <p:spPr>
            <a:xfrm>
              <a:off x="-91211" y="7628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7"/>
            <p:cNvSpPr/>
            <p:nvPr/>
          </p:nvSpPr>
          <p:spPr>
            <a:xfrm>
              <a:off x="26269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7"/>
            <p:cNvSpPr/>
            <p:nvPr/>
          </p:nvSpPr>
          <p:spPr>
            <a:xfrm>
              <a:off x="61660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7"/>
            <p:cNvSpPr/>
            <p:nvPr/>
          </p:nvSpPr>
          <p:spPr>
            <a:xfrm>
              <a:off x="97050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7"/>
            <p:cNvSpPr/>
            <p:nvPr/>
          </p:nvSpPr>
          <p:spPr>
            <a:xfrm>
              <a:off x="132441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7"/>
            <p:cNvSpPr/>
            <p:nvPr/>
          </p:nvSpPr>
          <p:spPr>
            <a:xfrm>
              <a:off x="167831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7"/>
            <p:cNvSpPr/>
            <p:nvPr/>
          </p:nvSpPr>
          <p:spPr>
            <a:xfrm>
              <a:off x="203222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7"/>
            <p:cNvSpPr/>
            <p:nvPr/>
          </p:nvSpPr>
          <p:spPr>
            <a:xfrm>
              <a:off x="238613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7"/>
            <p:cNvSpPr/>
            <p:nvPr/>
          </p:nvSpPr>
          <p:spPr>
            <a:xfrm>
              <a:off x="274003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7"/>
            <p:cNvSpPr/>
            <p:nvPr/>
          </p:nvSpPr>
          <p:spPr>
            <a:xfrm>
              <a:off x="309394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7"/>
            <p:cNvSpPr/>
            <p:nvPr/>
          </p:nvSpPr>
          <p:spPr>
            <a:xfrm>
              <a:off x="344784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7"/>
            <p:cNvSpPr/>
            <p:nvPr/>
          </p:nvSpPr>
          <p:spPr>
            <a:xfrm>
              <a:off x="380175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7"/>
            <p:cNvSpPr/>
            <p:nvPr/>
          </p:nvSpPr>
          <p:spPr>
            <a:xfrm>
              <a:off x="415566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7"/>
            <p:cNvSpPr/>
            <p:nvPr/>
          </p:nvSpPr>
          <p:spPr>
            <a:xfrm>
              <a:off x="450956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7"/>
            <p:cNvSpPr/>
            <p:nvPr/>
          </p:nvSpPr>
          <p:spPr>
            <a:xfrm>
              <a:off x="486347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7"/>
            <p:cNvSpPr/>
            <p:nvPr/>
          </p:nvSpPr>
          <p:spPr>
            <a:xfrm>
              <a:off x="521737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7"/>
            <p:cNvSpPr/>
            <p:nvPr/>
          </p:nvSpPr>
          <p:spPr>
            <a:xfrm>
              <a:off x="557128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7"/>
            <p:cNvSpPr/>
            <p:nvPr/>
          </p:nvSpPr>
          <p:spPr>
            <a:xfrm>
              <a:off x="592519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7"/>
            <p:cNvSpPr/>
            <p:nvPr/>
          </p:nvSpPr>
          <p:spPr>
            <a:xfrm>
              <a:off x="627909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7"/>
            <p:cNvSpPr/>
            <p:nvPr/>
          </p:nvSpPr>
          <p:spPr>
            <a:xfrm>
              <a:off x="663300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7"/>
            <p:cNvSpPr/>
            <p:nvPr/>
          </p:nvSpPr>
          <p:spPr>
            <a:xfrm>
              <a:off x="698690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7"/>
            <p:cNvSpPr/>
            <p:nvPr/>
          </p:nvSpPr>
          <p:spPr>
            <a:xfrm>
              <a:off x="734081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7"/>
            <p:cNvSpPr/>
            <p:nvPr/>
          </p:nvSpPr>
          <p:spPr>
            <a:xfrm>
              <a:off x="769472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7"/>
            <p:cNvSpPr/>
            <p:nvPr/>
          </p:nvSpPr>
          <p:spPr>
            <a:xfrm>
              <a:off x="804862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7"/>
            <p:cNvSpPr/>
            <p:nvPr/>
          </p:nvSpPr>
          <p:spPr>
            <a:xfrm>
              <a:off x="840253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7"/>
            <p:cNvSpPr/>
            <p:nvPr/>
          </p:nvSpPr>
          <p:spPr>
            <a:xfrm>
              <a:off x="875643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7"/>
            <p:cNvSpPr/>
            <p:nvPr/>
          </p:nvSpPr>
          <p:spPr>
            <a:xfrm>
              <a:off x="9110345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7"/>
            <p:cNvSpPr/>
            <p:nvPr/>
          </p:nvSpPr>
          <p:spPr>
            <a:xfrm>
              <a:off x="946425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7"/>
            <p:cNvSpPr/>
            <p:nvPr/>
          </p:nvSpPr>
          <p:spPr>
            <a:xfrm>
              <a:off x="9818157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7"/>
            <p:cNvSpPr/>
            <p:nvPr/>
          </p:nvSpPr>
          <p:spPr>
            <a:xfrm>
              <a:off x="10172063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7"/>
            <p:cNvSpPr/>
            <p:nvPr/>
          </p:nvSpPr>
          <p:spPr>
            <a:xfrm>
              <a:off x="10525969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7"/>
            <p:cNvSpPr/>
            <p:nvPr/>
          </p:nvSpPr>
          <p:spPr>
            <a:xfrm>
              <a:off x="10879862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7"/>
            <p:cNvSpPr/>
            <p:nvPr/>
          </p:nvSpPr>
          <p:spPr>
            <a:xfrm>
              <a:off x="-91211" y="15668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87"/>
            <p:cNvSpPr/>
            <p:nvPr/>
          </p:nvSpPr>
          <p:spPr>
            <a:xfrm>
              <a:off x="26269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7"/>
            <p:cNvSpPr/>
            <p:nvPr/>
          </p:nvSpPr>
          <p:spPr>
            <a:xfrm>
              <a:off x="61660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7"/>
            <p:cNvSpPr/>
            <p:nvPr/>
          </p:nvSpPr>
          <p:spPr>
            <a:xfrm>
              <a:off x="97050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7"/>
            <p:cNvSpPr/>
            <p:nvPr/>
          </p:nvSpPr>
          <p:spPr>
            <a:xfrm>
              <a:off x="132441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87"/>
            <p:cNvSpPr/>
            <p:nvPr/>
          </p:nvSpPr>
          <p:spPr>
            <a:xfrm>
              <a:off x="167831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7"/>
            <p:cNvSpPr/>
            <p:nvPr/>
          </p:nvSpPr>
          <p:spPr>
            <a:xfrm>
              <a:off x="203222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7"/>
            <p:cNvSpPr/>
            <p:nvPr/>
          </p:nvSpPr>
          <p:spPr>
            <a:xfrm>
              <a:off x="238613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7"/>
            <p:cNvSpPr/>
            <p:nvPr/>
          </p:nvSpPr>
          <p:spPr>
            <a:xfrm>
              <a:off x="274003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7"/>
            <p:cNvSpPr/>
            <p:nvPr/>
          </p:nvSpPr>
          <p:spPr>
            <a:xfrm>
              <a:off x="309394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7"/>
            <p:cNvSpPr/>
            <p:nvPr/>
          </p:nvSpPr>
          <p:spPr>
            <a:xfrm>
              <a:off x="344784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7"/>
            <p:cNvSpPr/>
            <p:nvPr/>
          </p:nvSpPr>
          <p:spPr>
            <a:xfrm>
              <a:off x="380175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7"/>
            <p:cNvSpPr/>
            <p:nvPr/>
          </p:nvSpPr>
          <p:spPr>
            <a:xfrm>
              <a:off x="415566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7"/>
            <p:cNvSpPr/>
            <p:nvPr/>
          </p:nvSpPr>
          <p:spPr>
            <a:xfrm>
              <a:off x="450956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7"/>
            <p:cNvSpPr/>
            <p:nvPr/>
          </p:nvSpPr>
          <p:spPr>
            <a:xfrm>
              <a:off x="486347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7"/>
            <p:cNvSpPr/>
            <p:nvPr/>
          </p:nvSpPr>
          <p:spPr>
            <a:xfrm>
              <a:off x="521737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7"/>
            <p:cNvSpPr/>
            <p:nvPr/>
          </p:nvSpPr>
          <p:spPr>
            <a:xfrm>
              <a:off x="557128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7"/>
            <p:cNvSpPr/>
            <p:nvPr/>
          </p:nvSpPr>
          <p:spPr>
            <a:xfrm>
              <a:off x="592519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7"/>
            <p:cNvSpPr/>
            <p:nvPr/>
          </p:nvSpPr>
          <p:spPr>
            <a:xfrm>
              <a:off x="627909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7"/>
            <p:cNvSpPr/>
            <p:nvPr/>
          </p:nvSpPr>
          <p:spPr>
            <a:xfrm>
              <a:off x="663300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7"/>
            <p:cNvSpPr/>
            <p:nvPr/>
          </p:nvSpPr>
          <p:spPr>
            <a:xfrm>
              <a:off x="698690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7"/>
            <p:cNvSpPr/>
            <p:nvPr/>
          </p:nvSpPr>
          <p:spPr>
            <a:xfrm>
              <a:off x="734081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7"/>
            <p:cNvSpPr/>
            <p:nvPr/>
          </p:nvSpPr>
          <p:spPr>
            <a:xfrm>
              <a:off x="769472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7"/>
            <p:cNvSpPr/>
            <p:nvPr/>
          </p:nvSpPr>
          <p:spPr>
            <a:xfrm>
              <a:off x="804862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7"/>
            <p:cNvSpPr/>
            <p:nvPr/>
          </p:nvSpPr>
          <p:spPr>
            <a:xfrm>
              <a:off x="840253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7"/>
            <p:cNvSpPr/>
            <p:nvPr/>
          </p:nvSpPr>
          <p:spPr>
            <a:xfrm>
              <a:off x="875643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7"/>
            <p:cNvSpPr/>
            <p:nvPr/>
          </p:nvSpPr>
          <p:spPr>
            <a:xfrm>
              <a:off x="9110345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7"/>
            <p:cNvSpPr/>
            <p:nvPr/>
          </p:nvSpPr>
          <p:spPr>
            <a:xfrm>
              <a:off x="946425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7"/>
            <p:cNvSpPr/>
            <p:nvPr/>
          </p:nvSpPr>
          <p:spPr>
            <a:xfrm>
              <a:off x="9818157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7"/>
            <p:cNvSpPr/>
            <p:nvPr/>
          </p:nvSpPr>
          <p:spPr>
            <a:xfrm>
              <a:off x="10172063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7"/>
            <p:cNvSpPr/>
            <p:nvPr/>
          </p:nvSpPr>
          <p:spPr>
            <a:xfrm>
              <a:off x="10525969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7"/>
            <p:cNvSpPr/>
            <p:nvPr/>
          </p:nvSpPr>
          <p:spPr>
            <a:xfrm>
              <a:off x="10879862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7"/>
            <p:cNvSpPr/>
            <p:nvPr/>
          </p:nvSpPr>
          <p:spPr>
            <a:xfrm>
              <a:off x="-91211" y="237095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7"/>
            <p:cNvSpPr/>
            <p:nvPr/>
          </p:nvSpPr>
          <p:spPr>
            <a:xfrm>
              <a:off x="26269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7"/>
            <p:cNvSpPr/>
            <p:nvPr/>
          </p:nvSpPr>
          <p:spPr>
            <a:xfrm>
              <a:off x="61660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7"/>
            <p:cNvSpPr/>
            <p:nvPr/>
          </p:nvSpPr>
          <p:spPr>
            <a:xfrm>
              <a:off x="97050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7"/>
            <p:cNvSpPr/>
            <p:nvPr/>
          </p:nvSpPr>
          <p:spPr>
            <a:xfrm>
              <a:off x="132441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7"/>
            <p:cNvSpPr/>
            <p:nvPr/>
          </p:nvSpPr>
          <p:spPr>
            <a:xfrm>
              <a:off x="167831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7"/>
            <p:cNvSpPr/>
            <p:nvPr/>
          </p:nvSpPr>
          <p:spPr>
            <a:xfrm>
              <a:off x="203222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7"/>
            <p:cNvSpPr/>
            <p:nvPr/>
          </p:nvSpPr>
          <p:spPr>
            <a:xfrm>
              <a:off x="238613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7"/>
            <p:cNvSpPr/>
            <p:nvPr/>
          </p:nvSpPr>
          <p:spPr>
            <a:xfrm>
              <a:off x="274003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7"/>
            <p:cNvSpPr/>
            <p:nvPr/>
          </p:nvSpPr>
          <p:spPr>
            <a:xfrm>
              <a:off x="309394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7"/>
            <p:cNvSpPr/>
            <p:nvPr/>
          </p:nvSpPr>
          <p:spPr>
            <a:xfrm>
              <a:off x="344784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7"/>
            <p:cNvSpPr/>
            <p:nvPr/>
          </p:nvSpPr>
          <p:spPr>
            <a:xfrm>
              <a:off x="380175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7"/>
            <p:cNvSpPr/>
            <p:nvPr/>
          </p:nvSpPr>
          <p:spPr>
            <a:xfrm>
              <a:off x="415566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7"/>
            <p:cNvSpPr/>
            <p:nvPr/>
          </p:nvSpPr>
          <p:spPr>
            <a:xfrm>
              <a:off x="450956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7"/>
            <p:cNvSpPr/>
            <p:nvPr/>
          </p:nvSpPr>
          <p:spPr>
            <a:xfrm>
              <a:off x="486347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7"/>
            <p:cNvSpPr/>
            <p:nvPr/>
          </p:nvSpPr>
          <p:spPr>
            <a:xfrm>
              <a:off x="521737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7"/>
            <p:cNvSpPr/>
            <p:nvPr/>
          </p:nvSpPr>
          <p:spPr>
            <a:xfrm>
              <a:off x="557128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7"/>
            <p:cNvSpPr/>
            <p:nvPr/>
          </p:nvSpPr>
          <p:spPr>
            <a:xfrm>
              <a:off x="592519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7"/>
            <p:cNvSpPr/>
            <p:nvPr/>
          </p:nvSpPr>
          <p:spPr>
            <a:xfrm>
              <a:off x="627909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7"/>
            <p:cNvSpPr/>
            <p:nvPr/>
          </p:nvSpPr>
          <p:spPr>
            <a:xfrm>
              <a:off x="663300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87"/>
            <p:cNvSpPr/>
            <p:nvPr/>
          </p:nvSpPr>
          <p:spPr>
            <a:xfrm>
              <a:off x="698690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87"/>
            <p:cNvSpPr/>
            <p:nvPr/>
          </p:nvSpPr>
          <p:spPr>
            <a:xfrm>
              <a:off x="734081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7"/>
            <p:cNvSpPr/>
            <p:nvPr/>
          </p:nvSpPr>
          <p:spPr>
            <a:xfrm>
              <a:off x="769472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7"/>
            <p:cNvSpPr/>
            <p:nvPr/>
          </p:nvSpPr>
          <p:spPr>
            <a:xfrm>
              <a:off x="804862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7"/>
            <p:cNvSpPr/>
            <p:nvPr/>
          </p:nvSpPr>
          <p:spPr>
            <a:xfrm>
              <a:off x="840253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7"/>
            <p:cNvSpPr/>
            <p:nvPr/>
          </p:nvSpPr>
          <p:spPr>
            <a:xfrm>
              <a:off x="875643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7"/>
            <p:cNvSpPr/>
            <p:nvPr/>
          </p:nvSpPr>
          <p:spPr>
            <a:xfrm>
              <a:off x="9110345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7"/>
            <p:cNvSpPr/>
            <p:nvPr/>
          </p:nvSpPr>
          <p:spPr>
            <a:xfrm>
              <a:off x="946425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7"/>
            <p:cNvSpPr/>
            <p:nvPr/>
          </p:nvSpPr>
          <p:spPr>
            <a:xfrm>
              <a:off x="9818157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7"/>
            <p:cNvSpPr/>
            <p:nvPr/>
          </p:nvSpPr>
          <p:spPr>
            <a:xfrm>
              <a:off x="10172063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7"/>
            <p:cNvSpPr/>
            <p:nvPr/>
          </p:nvSpPr>
          <p:spPr>
            <a:xfrm>
              <a:off x="10525969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7"/>
            <p:cNvSpPr/>
            <p:nvPr/>
          </p:nvSpPr>
          <p:spPr>
            <a:xfrm>
              <a:off x="10879862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7"/>
            <p:cNvSpPr/>
            <p:nvPr/>
          </p:nvSpPr>
          <p:spPr>
            <a:xfrm>
              <a:off x="-91211" y="317502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7"/>
            <p:cNvSpPr/>
            <p:nvPr/>
          </p:nvSpPr>
          <p:spPr>
            <a:xfrm>
              <a:off x="26269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7"/>
            <p:cNvSpPr/>
            <p:nvPr/>
          </p:nvSpPr>
          <p:spPr>
            <a:xfrm>
              <a:off x="61660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7"/>
            <p:cNvSpPr/>
            <p:nvPr/>
          </p:nvSpPr>
          <p:spPr>
            <a:xfrm>
              <a:off x="97050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7"/>
            <p:cNvSpPr/>
            <p:nvPr/>
          </p:nvSpPr>
          <p:spPr>
            <a:xfrm>
              <a:off x="132441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7"/>
            <p:cNvSpPr/>
            <p:nvPr/>
          </p:nvSpPr>
          <p:spPr>
            <a:xfrm>
              <a:off x="167831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7"/>
            <p:cNvSpPr/>
            <p:nvPr/>
          </p:nvSpPr>
          <p:spPr>
            <a:xfrm>
              <a:off x="203222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7"/>
            <p:cNvSpPr/>
            <p:nvPr/>
          </p:nvSpPr>
          <p:spPr>
            <a:xfrm>
              <a:off x="238613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7"/>
            <p:cNvSpPr/>
            <p:nvPr/>
          </p:nvSpPr>
          <p:spPr>
            <a:xfrm>
              <a:off x="274003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7"/>
            <p:cNvSpPr/>
            <p:nvPr/>
          </p:nvSpPr>
          <p:spPr>
            <a:xfrm>
              <a:off x="309394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7"/>
            <p:cNvSpPr/>
            <p:nvPr/>
          </p:nvSpPr>
          <p:spPr>
            <a:xfrm>
              <a:off x="344784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7"/>
            <p:cNvSpPr/>
            <p:nvPr/>
          </p:nvSpPr>
          <p:spPr>
            <a:xfrm>
              <a:off x="380175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7"/>
            <p:cNvSpPr/>
            <p:nvPr/>
          </p:nvSpPr>
          <p:spPr>
            <a:xfrm>
              <a:off x="415566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7"/>
            <p:cNvSpPr/>
            <p:nvPr/>
          </p:nvSpPr>
          <p:spPr>
            <a:xfrm>
              <a:off x="450956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7"/>
            <p:cNvSpPr/>
            <p:nvPr/>
          </p:nvSpPr>
          <p:spPr>
            <a:xfrm>
              <a:off x="486347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7"/>
            <p:cNvSpPr/>
            <p:nvPr/>
          </p:nvSpPr>
          <p:spPr>
            <a:xfrm>
              <a:off x="521737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7"/>
            <p:cNvSpPr/>
            <p:nvPr/>
          </p:nvSpPr>
          <p:spPr>
            <a:xfrm>
              <a:off x="557128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7"/>
            <p:cNvSpPr/>
            <p:nvPr/>
          </p:nvSpPr>
          <p:spPr>
            <a:xfrm>
              <a:off x="592519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7"/>
            <p:cNvSpPr/>
            <p:nvPr/>
          </p:nvSpPr>
          <p:spPr>
            <a:xfrm>
              <a:off x="627909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7"/>
            <p:cNvSpPr/>
            <p:nvPr/>
          </p:nvSpPr>
          <p:spPr>
            <a:xfrm>
              <a:off x="663300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7"/>
            <p:cNvSpPr/>
            <p:nvPr/>
          </p:nvSpPr>
          <p:spPr>
            <a:xfrm>
              <a:off x="698690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7"/>
            <p:cNvSpPr/>
            <p:nvPr/>
          </p:nvSpPr>
          <p:spPr>
            <a:xfrm>
              <a:off x="734081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7"/>
            <p:cNvSpPr/>
            <p:nvPr/>
          </p:nvSpPr>
          <p:spPr>
            <a:xfrm>
              <a:off x="769472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7"/>
            <p:cNvSpPr/>
            <p:nvPr/>
          </p:nvSpPr>
          <p:spPr>
            <a:xfrm>
              <a:off x="804862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7"/>
            <p:cNvSpPr/>
            <p:nvPr/>
          </p:nvSpPr>
          <p:spPr>
            <a:xfrm>
              <a:off x="840253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7"/>
            <p:cNvSpPr/>
            <p:nvPr/>
          </p:nvSpPr>
          <p:spPr>
            <a:xfrm>
              <a:off x="875643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7"/>
            <p:cNvSpPr/>
            <p:nvPr/>
          </p:nvSpPr>
          <p:spPr>
            <a:xfrm>
              <a:off x="9110345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7"/>
            <p:cNvSpPr/>
            <p:nvPr/>
          </p:nvSpPr>
          <p:spPr>
            <a:xfrm>
              <a:off x="946425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7"/>
            <p:cNvSpPr/>
            <p:nvPr/>
          </p:nvSpPr>
          <p:spPr>
            <a:xfrm>
              <a:off x="9818157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7"/>
            <p:cNvSpPr/>
            <p:nvPr/>
          </p:nvSpPr>
          <p:spPr>
            <a:xfrm>
              <a:off x="10172063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7"/>
            <p:cNvSpPr/>
            <p:nvPr/>
          </p:nvSpPr>
          <p:spPr>
            <a:xfrm>
              <a:off x="10525969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7"/>
            <p:cNvSpPr/>
            <p:nvPr/>
          </p:nvSpPr>
          <p:spPr>
            <a:xfrm>
              <a:off x="10879862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7"/>
            <p:cNvSpPr/>
            <p:nvPr/>
          </p:nvSpPr>
          <p:spPr>
            <a:xfrm>
              <a:off x="-91211" y="3979100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7"/>
            <p:cNvSpPr/>
            <p:nvPr/>
          </p:nvSpPr>
          <p:spPr>
            <a:xfrm>
              <a:off x="26269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7"/>
            <p:cNvSpPr/>
            <p:nvPr/>
          </p:nvSpPr>
          <p:spPr>
            <a:xfrm>
              <a:off x="61660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7"/>
            <p:cNvSpPr/>
            <p:nvPr/>
          </p:nvSpPr>
          <p:spPr>
            <a:xfrm>
              <a:off x="97050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7"/>
            <p:cNvSpPr/>
            <p:nvPr/>
          </p:nvSpPr>
          <p:spPr>
            <a:xfrm>
              <a:off x="132441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7"/>
            <p:cNvSpPr/>
            <p:nvPr/>
          </p:nvSpPr>
          <p:spPr>
            <a:xfrm>
              <a:off x="167831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7"/>
            <p:cNvSpPr/>
            <p:nvPr/>
          </p:nvSpPr>
          <p:spPr>
            <a:xfrm>
              <a:off x="203222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7"/>
            <p:cNvSpPr/>
            <p:nvPr/>
          </p:nvSpPr>
          <p:spPr>
            <a:xfrm>
              <a:off x="238613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7"/>
            <p:cNvSpPr/>
            <p:nvPr/>
          </p:nvSpPr>
          <p:spPr>
            <a:xfrm>
              <a:off x="274003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7"/>
            <p:cNvSpPr/>
            <p:nvPr/>
          </p:nvSpPr>
          <p:spPr>
            <a:xfrm>
              <a:off x="309394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7"/>
            <p:cNvSpPr/>
            <p:nvPr/>
          </p:nvSpPr>
          <p:spPr>
            <a:xfrm>
              <a:off x="344784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7"/>
            <p:cNvSpPr/>
            <p:nvPr/>
          </p:nvSpPr>
          <p:spPr>
            <a:xfrm>
              <a:off x="380175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7"/>
            <p:cNvSpPr/>
            <p:nvPr/>
          </p:nvSpPr>
          <p:spPr>
            <a:xfrm>
              <a:off x="415566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7"/>
            <p:cNvSpPr/>
            <p:nvPr/>
          </p:nvSpPr>
          <p:spPr>
            <a:xfrm>
              <a:off x="450956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7"/>
            <p:cNvSpPr/>
            <p:nvPr/>
          </p:nvSpPr>
          <p:spPr>
            <a:xfrm>
              <a:off x="486347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7"/>
            <p:cNvSpPr/>
            <p:nvPr/>
          </p:nvSpPr>
          <p:spPr>
            <a:xfrm>
              <a:off x="521737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7"/>
            <p:cNvSpPr/>
            <p:nvPr/>
          </p:nvSpPr>
          <p:spPr>
            <a:xfrm>
              <a:off x="557128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7"/>
            <p:cNvSpPr/>
            <p:nvPr/>
          </p:nvSpPr>
          <p:spPr>
            <a:xfrm>
              <a:off x="592519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7"/>
            <p:cNvSpPr/>
            <p:nvPr/>
          </p:nvSpPr>
          <p:spPr>
            <a:xfrm>
              <a:off x="627909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7"/>
            <p:cNvSpPr/>
            <p:nvPr/>
          </p:nvSpPr>
          <p:spPr>
            <a:xfrm>
              <a:off x="663300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7"/>
            <p:cNvSpPr/>
            <p:nvPr/>
          </p:nvSpPr>
          <p:spPr>
            <a:xfrm>
              <a:off x="698690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87"/>
            <p:cNvSpPr/>
            <p:nvPr/>
          </p:nvSpPr>
          <p:spPr>
            <a:xfrm>
              <a:off x="734081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7"/>
            <p:cNvSpPr/>
            <p:nvPr/>
          </p:nvSpPr>
          <p:spPr>
            <a:xfrm>
              <a:off x="769472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7"/>
            <p:cNvSpPr/>
            <p:nvPr/>
          </p:nvSpPr>
          <p:spPr>
            <a:xfrm>
              <a:off x="804862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7"/>
            <p:cNvSpPr/>
            <p:nvPr/>
          </p:nvSpPr>
          <p:spPr>
            <a:xfrm>
              <a:off x="840253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7"/>
            <p:cNvSpPr/>
            <p:nvPr/>
          </p:nvSpPr>
          <p:spPr>
            <a:xfrm>
              <a:off x="875643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7"/>
            <p:cNvSpPr/>
            <p:nvPr/>
          </p:nvSpPr>
          <p:spPr>
            <a:xfrm>
              <a:off x="9110345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7"/>
            <p:cNvSpPr/>
            <p:nvPr/>
          </p:nvSpPr>
          <p:spPr>
            <a:xfrm>
              <a:off x="946425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7"/>
            <p:cNvSpPr/>
            <p:nvPr/>
          </p:nvSpPr>
          <p:spPr>
            <a:xfrm>
              <a:off x="9818157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7"/>
            <p:cNvSpPr/>
            <p:nvPr/>
          </p:nvSpPr>
          <p:spPr>
            <a:xfrm>
              <a:off x="10172063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7"/>
            <p:cNvSpPr/>
            <p:nvPr/>
          </p:nvSpPr>
          <p:spPr>
            <a:xfrm>
              <a:off x="10525969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87"/>
            <p:cNvSpPr/>
            <p:nvPr/>
          </p:nvSpPr>
          <p:spPr>
            <a:xfrm>
              <a:off x="10879862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7"/>
            <p:cNvSpPr/>
            <p:nvPr/>
          </p:nvSpPr>
          <p:spPr>
            <a:xfrm>
              <a:off x="-91211" y="4783175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7"/>
            <p:cNvSpPr/>
            <p:nvPr/>
          </p:nvSpPr>
          <p:spPr>
            <a:xfrm>
              <a:off x="26269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7"/>
            <p:cNvSpPr/>
            <p:nvPr/>
          </p:nvSpPr>
          <p:spPr>
            <a:xfrm>
              <a:off x="61660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7"/>
            <p:cNvSpPr/>
            <p:nvPr/>
          </p:nvSpPr>
          <p:spPr>
            <a:xfrm>
              <a:off x="97050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7"/>
            <p:cNvSpPr/>
            <p:nvPr/>
          </p:nvSpPr>
          <p:spPr>
            <a:xfrm>
              <a:off x="132441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7"/>
            <p:cNvSpPr/>
            <p:nvPr/>
          </p:nvSpPr>
          <p:spPr>
            <a:xfrm>
              <a:off x="167831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7"/>
            <p:cNvSpPr/>
            <p:nvPr/>
          </p:nvSpPr>
          <p:spPr>
            <a:xfrm>
              <a:off x="203222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7"/>
            <p:cNvSpPr/>
            <p:nvPr/>
          </p:nvSpPr>
          <p:spPr>
            <a:xfrm>
              <a:off x="238613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7"/>
            <p:cNvSpPr/>
            <p:nvPr/>
          </p:nvSpPr>
          <p:spPr>
            <a:xfrm>
              <a:off x="274003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7"/>
            <p:cNvSpPr/>
            <p:nvPr/>
          </p:nvSpPr>
          <p:spPr>
            <a:xfrm>
              <a:off x="309394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7"/>
            <p:cNvSpPr/>
            <p:nvPr/>
          </p:nvSpPr>
          <p:spPr>
            <a:xfrm>
              <a:off x="344784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7"/>
            <p:cNvSpPr/>
            <p:nvPr/>
          </p:nvSpPr>
          <p:spPr>
            <a:xfrm>
              <a:off x="380175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7"/>
            <p:cNvSpPr/>
            <p:nvPr/>
          </p:nvSpPr>
          <p:spPr>
            <a:xfrm>
              <a:off x="415566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7"/>
            <p:cNvSpPr/>
            <p:nvPr/>
          </p:nvSpPr>
          <p:spPr>
            <a:xfrm>
              <a:off x="450956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7"/>
            <p:cNvSpPr/>
            <p:nvPr/>
          </p:nvSpPr>
          <p:spPr>
            <a:xfrm>
              <a:off x="486347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7"/>
            <p:cNvSpPr/>
            <p:nvPr/>
          </p:nvSpPr>
          <p:spPr>
            <a:xfrm>
              <a:off x="521737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7"/>
            <p:cNvSpPr/>
            <p:nvPr/>
          </p:nvSpPr>
          <p:spPr>
            <a:xfrm>
              <a:off x="557128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7"/>
            <p:cNvSpPr/>
            <p:nvPr/>
          </p:nvSpPr>
          <p:spPr>
            <a:xfrm>
              <a:off x="592519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7"/>
            <p:cNvSpPr/>
            <p:nvPr/>
          </p:nvSpPr>
          <p:spPr>
            <a:xfrm>
              <a:off x="627909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7"/>
            <p:cNvSpPr/>
            <p:nvPr/>
          </p:nvSpPr>
          <p:spPr>
            <a:xfrm>
              <a:off x="663300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87"/>
            <p:cNvSpPr/>
            <p:nvPr/>
          </p:nvSpPr>
          <p:spPr>
            <a:xfrm>
              <a:off x="698690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87"/>
            <p:cNvSpPr/>
            <p:nvPr/>
          </p:nvSpPr>
          <p:spPr>
            <a:xfrm>
              <a:off x="734081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87"/>
            <p:cNvSpPr/>
            <p:nvPr/>
          </p:nvSpPr>
          <p:spPr>
            <a:xfrm>
              <a:off x="769472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7"/>
            <p:cNvSpPr/>
            <p:nvPr/>
          </p:nvSpPr>
          <p:spPr>
            <a:xfrm>
              <a:off x="804862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7"/>
            <p:cNvSpPr/>
            <p:nvPr/>
          </p:nvSpPr>
          <p:spPr>
            <a:xfrm>
              <a:off x="840253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7"/>
            <p:cNvSpPr/>
            <p:nvPr/>
          </p:nvSpPr>
          <p:spPr>
            <a:xfrm>
              <a:off x="875643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7"/>
            <p:cNvSpPr/>
            <p:nvPr/>
          </p:nvSpPr>
          <p:spPr>
            <a:xfrm>
              <a:off x="9110345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7"/>
            <p:cNvSpPr/>
            <p:nvPr/>
          </p:nvSpPr>
          <p:spPr>
            <a:xfrm>
              <a:off x="946425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7"/>
            <p:cNvSpPr/>
            <p:nvPr/>
          </p:nvSpPr>
          <p:spPr>
            <a:xfrm>
              <a:off x="9818157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7"/>
            <p:cNvSpPr/>
            <p:nvPr/>
          </p:nvSpPr>
          <p:spPr>
            <a:xfrm>
              <a:off x="10172063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7"/>
            <p:cNvSpPr/>
            <p:nvPr/>
          </p:nvSpPr>
          <p:spPr>
            <a:xfrm>
              <a:off x="10525969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87"/>
            <p:cNvSpPr/>
            <p:nvPr/>
          </p:nvSpPr>
          <p:spPr>
            <a:xfrm>
              <a:off x="10879862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87"/>
            <p:cNvSpPr/>
            <p:nvPr/>
          </p:nvSpPr>
          <p:spPr>
            <a:xfrm>
              <a:off x="-91211" y="5587248"/>
              <a:ext cx="184150" cy="619125"/>
            </a:xfrm>
            <a:custGeom>
              <a:avLst/>
              <a:gdLst/>
              <a:ahLst/>
              <a:cxnLst/>
              <a:rect l="l" t="t" r="r" b="b"/>
              <a:pathLst>
                <a:path w="116" h="390" extrusionOk="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87"/>
            <p:cNvSpPr/>
            <p:nvPr/>
          </p:nvSpPr>
          <p:spPr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" name="Google Shape;325;p87"/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326" name="Google Shape;326;p87"/>
              <p:cNvSpPr/>
              <p:nvPr/>
            </p:nvSpPr>
            <p:spPr>
              <a:xfrm>
                <a:off x="-831850" y="2471738"/>
                <a:ext cx="3567113" cy="311943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06" extrusionOk="0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55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87"/>
              <p:cNvSpPr/>
              <p:nvPr/>
            </p:nvSpPr>
            <p:spPr>
              <a:xfrm>
                <a:off x="490538" y="3262313"/>
                <a:ext cx="914400" cy="159067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07" extrusionOk="0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55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87"/>
              <p:cNvSpPr/>
              <p:nvPr/>
            </p:nvSpPr>
            <p:spPr>
              <a:xfrm>
                <a:off x="-239713" y="581026"/>
                <a:ext cx="2382838" cy="19589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5" extrusionOk="0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55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" name="Google Shape;329;p87"/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7"/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7"/>
            <p:cNvSpPr/>
            <p:nvPr/>
          </p:nvSpPr>
          <p:spPr>
            <a:xfrm rot="-5400000">
              <a:off x="5129275" y="-5934192"/>
              <a:ext cx="405411" cy="11464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7"/>
            <p:cNvSpPr/>
            <p:nvPr/>
          </p:nvSpPr>
          <p:spPr>
            <a:xfrm rot="-5400000">
              <a:off x="5129270" y="643723"/>
              <a:ext cx="405411" cy="11464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55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87"/>
          <p:cNvSpPr txBox="1"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87"/>
          <p:cNvSpPr txBox="1">
            <a:spLocks noGrp="1"/>
          </p:cNvSpPr>
          <p:nvPr>
            <p:ph type="body" idx="1"/>
          </p:nvPr>
        </p:nvSpPr>
        <p:spPr>
          <a:xfrm>
            <a:off x="3180080" y="4846320"/>
            <a:ext cx="8290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rebuchet MS"/>
              <a:buNone/>
              <a:defRPr sz="2667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60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8"/>
          <p:cNvSpPr/>
          <p:nvPr/>
        </p:nvSpPr>
        <p:spPr>
          <a:xfrm>
            <a:off x="10955473" y="6357737"/>
            <a:ext cx="1118387" cy="3525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90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DEMO Placehold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90"/>
          <p:cNvSpPr txBox="1"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998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">
  <p:cSld name="Top Title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92"/>
          <p:cNvPicPr preferRelativeResize="0"/>
          <p:nvPr/>
        </p:nvPicPr>
        <p:blipFill rotWithShape="1">
          <a:blip r:embed="rId2">
            <a:alphaModFix/>
          </a:blip>
          <a:srcRect l="24999" r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92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70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499" y="2107183"/>
            <a:ext cx="1779550" cy="144292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2000" y="5527040"/>
            <a:ext cx="6461760" cy="318036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1556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62000" y="4470401"/>
            <a:ext cx="6461760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842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7BDA-7E98-6549-BC38-D2BD9E69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05" y="425811"/>
            <a:ext cx="11084667" cy="656667"/>
          </a:xfrm>
        </p:spPr>
        <p:txBody>
          <a:bodyPr anchor="b">
            <a:normAutofit/>
          </a:bodyPr>
          <a:lstStyle>
            <a:lvl1pPr algn="ctr">
              <a:defRPr sz="3100" b="1" i="0">
                <a:latin typeface="Lekton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D6B2C-63B6-A940-AD2B-4E836001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3505" y="6356350"/>
            <a:ext cx="3027895" cy="365125"/>
          </a:xfrm>
        </p:spPr>
        <p:txBody>
          <a:bodyPr/>
          <a:lstStyle/>
          <a:p>
            <a:fld id="{97602967-FA5A-5243-9B0D-85337B776F19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2B0B9-17DA-FF40-B1CC-7BE8858E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027040" cy="365125"/>
          </a:xfrm>
        </p:spPr>
        <p:txBody>
          <a:bodyPr/>
          <a:lstStyle/>
          <a:p>
            <a:fld id="{C456D97C-5666-5A42-B33F-D8395766825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246458-425E-DD4D-9445-D551A1619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038" y="1181100"/>
            <a:ext cx="11084134" cy="5318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2pPr>
            <a:lvl3pPr marL="9144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3pPr>
            <a:lvl4pPr marL="13716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4pPr>
            <a:lvl5pPr marL="18288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9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4322" y="4929406"/>
            <a:ext cx="1779550" cy="14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0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98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accent4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11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6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702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accent4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0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2599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6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</p:spPr>
        <p:txBody>
          <a:bodyPr/>
          <a:lstStyle>
            <a:lvl1pPr algn="l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0"/>
            <a:ext cx="6035040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0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3407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4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49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77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9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7886E-F0D5-AC41-A5E4-F6F7EDF3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2967-FA5A-5243-9B0D-85337B776F19}" type="datetimeFigureOut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B3964-C036-804D-B485-AB869DD1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BDF2A-51AE-C644-9249-E8BF900B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D97C-5666-5A42-B33F-D83957668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9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</p:spPr>
        <p:txBody>
          <a:bodyPr/>
          <a:lstStyle>
            <a:lvl1pPr algn="l">
              <a:defRPr sz="3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0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64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0955473" y="6357737"/>
            <a:ext cx="1118387" cy="3525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798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321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11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56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 txBox="1"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2"/>
          <p:cNvSpPr txBox="1">
            <a:spLocks noGrp="1"/>
          </p:cNvSpPr>
          <p:nvPr>
            <p:ph type="body" idx="1"/>
          </p:nvPr>
        </p:nvSpPr>
        <p:spPr>
          <a:xfrm>
            <a:off x="576924" y="3412866"/>
            <a:ext cx="4658712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body" idx="2"/>
          </p:nvPr>
        </p:nvSpPr>
        <p:spPr>
          <a:xfrm>
            <a:off x="576924" y="2609330"/>
            <a:ext cx="4671558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4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61"/>
          <p:cNvPicPr preferRelativeResize="0"/>
          <p:nvPr/>
        </p:nvPicPr>
        <p:blipFill rotWithShape="1">
          <a:blip r:embed="rId2">
            <a:alphaModFix/>
          </a:blip>
          <a:srcRect l="17747" t="16214" r="9586" b="1112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61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499" y="2107183"/>
            <a:ext cx="1779550" cy="144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1"/>
          <p:cNvSpPr txBox="1">
            <a:spLocks noGrp="1"/>
          </p:cNvSpPr>
          <p:nvPr>
            <p:ph type="subTitle" idx="1"/>
          </p:nvPr>
        </p:nvSpPr>
        <p:spPr>
          <a:xfrm>
            <a:off x="762000" y="5527040"/>
            <a:ext cx="6461760" cy="31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400"/>
              <a:buFont typeface="Trebuchet MS"/>
              <a:buNone/>
              <a:defRPr sz="1556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61"/>
          <p:cNvSpPr txBox="1">
            <a:spLocks noGrp="1"/>
          </p:cNvSpPr>
          <p:nvPr>
            <p:ph type="title"/>
          </p:nvPr>
        </p:nvSpPr>
        <p:spPr>
          <a:xfrm>
            <a:off x="762000" y="4470401"/>
            <a:ext cx="6461760" cy="109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89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 txBox="1"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2"/>
          <p:cNvSpPr txBox="1">
            <a:spLocks noGrp="1"/>
          </p:cNvSpPr>
          <p:nvPr>
            <p:ph type="body" idx="1"/>
          </p:nvPr>
        </p:nvSpPr>
        <p:spPr>
          <a:xfrm>
            <a:off x="576924" y="3412866"/>
            <a:ext cx="4658712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body" idx="2"/>
          </p:nvPr>
        </p:nvSpPr>
        <p:spPr>
          <a:xfrm>
            <a:off x="576924" y="2609330"/>
            <a:ext cx="4671558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62"/>
          <p:cNvSpPr/>
          <p:nvPr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1_Content with Photograph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 txBox="1"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556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3"/>
          <p:cNvSpPr txBox="1">
            <a:spLocks noGrp="1"/>
          </p:cNvSpPr>
          <p:nvPr>
            <p:ph type="body" idx="1"/>
          </p:nvPr>
        </p:nvSpPr>
        <p:spPr>
          <a:xfrm>
            <a:off x="576924" y="3412866"/>
            <a:ext cx="4658712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778">
                <a:solidFill>
                  <a:schemeClr val="dk2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>
                <a:solidFill>
                  <a:schemeClr val="dk2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>
                <a:solidFill>
                  <a:schemeClr val="dk2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body" idx="2"/>
          </p:nvPr>
        </p:nvSpPr>
        <p:spPr>
          <a:xfrm>
            <a:off x="576924" y="2609330"/>
            <a:ext cx="4671558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None/>
              <a:defRPr sz="2222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63"/>
          <p:cNvSpPr/>
          <p:nvPr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3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4"/>
          <p:cNvSpPr txBox="1"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4"/>
          <p:cNvSpPr txBox="1">
            <a:spLocks noGrp="1"/>
          </p:cNvSpPr>
          <p:nvPr>
            <p:ph type="body" idx="1"/>
          </p:nvPr>
        </p:nvSpPr>
        <p:spPr>
          <a:xfrm>
            <a:off x="568960" y="2336705"/>
            <a:ext cx="11054080" cy="410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56">
                <a:solidFill>
                  <a:schemeClr val="accent4"/>
                </a:solidFill>
              </a:defRPr>
            </a:lvl1pPr>
            <a:lvl2pPr marL="1015990" lvl="1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2pPr>
            <a:lvl3pPr marL="1523985" lvl="2" indent="-2539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3pPr>
            <a:lvl4pPr marL="2031980" lvl="3" indent="-38099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539975" lvl="4" indent="-395107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64"/>
          <p:cNvSpPr txBox="1">
            <a:spLocks noGrp="1"/>
          </p:cNvSpPr>
          <p:nvPr>
            <p:ph type="body" idx="2"/>
          </p:nvPr>
        </p:nvSpPr>
        <p:spPr>
          <a:xfrm>
            <a:off x="553720" y="1209040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7995" lvl="0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lvl="1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lvl="2" indent="-25399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lvl="3" indent="-25399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lvl="4" indent="-253997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lvl="5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555964" lvl="6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4063959" lvl="7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571954" lvl="8" indent="-38099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64"/>
          <p:cNvSpPr/>
          <p:nvPr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56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2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9" descr="A close up of a spid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305" t="3895" r="12403" b="2654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9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4322" y="4929406"/>
            <a:ext cx="1779550" cy="1442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35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F2DBA-D124-384E-AD29-49ED6DE5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677B0-F37B-3948-A15A-10615874F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AD4DC-259B-F243-83F4-1622B619C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2967-FA5A-5243-9B0D-85337B776F19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C597F-4C0F-2540-925F-4FC94E73A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93FD-8638-0E4C-A729-A29318C18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6D97C-5666-5A42-B33F-D83957668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35" r:id="rId2"/>
    <p:sldLayoutId id="2147483829" r:id="rId3"/>
    <p:sldLayoutId id="214748383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>
            <a:spLocks noGrp="1"/>
          </p:cNvSpPr>
          <p:nvPr>
            <p:ph type="title"/>
          </p:nvPr>
        </p:nvSpPr>
        <p:spPr>
          <a:xfrm>
            <a:off x="555271" y="579121"/>
            <a:ext cx="1108146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0"/>
          <p:cNvSpPr txBox="1">
            <a:spLocks noGrp="1"/>
          </p:cNvSpPr>
          <p:nvPr>
            <p:ph type="body" idx="1"/>
          </p:nvPr>
        </p:nvSpPr>
        <p:spPr>
          <a:xfrm>
            <a:off x="574892" y="2224853"/>
            <a:ext cx="11054368" cy="414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1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60"/>
          <p:cNvSpPr txBox="1"/>
          <p:nvPr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78" b="0" i="0" u="none" strike="noStrike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t>‹#›</a:t>
            </a:fld>
            <a:r>
              <a:rPr lang="en-US" sz="10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00" b="0" i="0" u="none" strike="noStrike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Google Shape;15;p6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431433" y="6460818"/>
            <a:ext cx="528763" cy="264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535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579121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739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2" b="0">
          <a:solidFill>
            <a:schemeClr val="accent4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Project-MONAI/tutorials/blob/master/automatic_mixed_precision.ipynb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-MONAI/tutorials/blob/master/fast_training_tutorial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rovod/horovod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hyperlink" Target="https://github.com/Project-MONAI/MONAI/tree/master/examples/distributed_trai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1BC053-EA85-464E-A18D-43D1B415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6" y="779267"/>
            <a:ext cx="10813598" cy="30269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40F2F2-2A6A-0548-A4DA-19FA69B54BCC}"/>
              </a:ext>
            </a:extLst>
          </p:cNvPr>
          <p:cNvSpPr/>
          <p:nvPr/>
        </p:nvSpPr>
        <p:spPr>
          <a:xfrm>
            <a:off x="988586" y="4611231"/>
            <a:ext cx="103124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08B8B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GPU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8B8B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 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08B8B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accelerated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8B8B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 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08B8B"/>
                </a:solidFill>
                <a:effectLst/>
                <a:uLnTx/>
                <a:uFillTx/>
                <a:latin typeface="Trebuchet MS" panose="020B0703020202090204" pitchFamily="34" charset="0"/>
                <a:ea typeface="+mn-ea"/>
                <a:cs typeface="+mn-cs"/>
              </a:rPr>
              <a:t>training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008B8B"/>
                </a:solidFill>
                <a:latin typeface="Trebuchet MS" panose="020B0703020202090204" pitchFamily="34" charset="0"/>
              </a:rPr>
              <a:t>Nic</a:t>
            </a:r>
            <a:r>
              <a:rPr lang="zh-CN" altLang="en-US" sz="4000" dirty="0">
                <a:solidFill>
                  <a:srgbClr val="008B8B"/>
                </a:solidFill>
                <a:latin typeface="Trebuchet MS" panose="020B0703020202090204" pitchFamily="34" charset="0"/>
              </a:rPr>
              <a:t> </a:t>
            </a:r>
            <a:r>
              <a:rPr lang="en-US" altLang="zh-CN" sz="4000" dirty="0" err="1">
                <a:solidFill>
                  <a:srgbClr val="008B8B"/>
                </a:solidFill>
                <a:latin typeface="Trebuchet MS" panose="020B0703020202090204" pitchFamily="34" charset="0"/>
              </a:rPr>
              <a:t>Ma@NVIDIA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8B8B"/>
              </a:solidFill>
              <a:effectLst/>
              <a:uLnTx/>
              <a:uFillTx/>
              <a:latin typeface="Trebuchet MS" panose="020B070302020209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rebuchet MS" panose="020B070302020209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Trebuchet MS" panose="020B070302020209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45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Set up data parallel with MONAI workflows</a:t>
            </a:r>
            <a:endParaRPr sz="3111" b="1" kern="0" dirty="0">
              <a:solidFill>
                <a:srgbClr val="000000"/>
              </a:solidFill>
              <a:latin typeface="Lekton" panose="02000000000000000000" pitchFamily="2" charset="77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4" y="1843088"/>
            <a:ext cx="9357383" cy="5014912"/>
          </a:xfrm>
        </p:spPr>
        <p:txBody>
          <a:bodyPr/>
          <a:lstStyle/>
          <a:p>
            <a:r>
              <a:rPr lang="en-US" altLang="zh-CN" sz="1400" dirty="0">
                <a:solidFill>
                  <a:srgbClr val="008B8B"/>
                </a:solidFill>
              </a:rPr>
              <a:t>Initialize process group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lvl="0" indent="-285750">
              <a:buClr>
                <a:prstClr val="black"/>
              </a:buClr>
              <a:buFontTx/>
              <a:buChar char="-"/>
            </a:pP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Use </a:t>
            </a:r>
            <a:r>
              <a:rPr lang="en-US" sz="1400" dirty="0" err="1">
                <a:solidFill>
                  <a:srgbClr val="0070C0"/>
                </a:solidFill>
              </a:rPr>
              <a:t>init_process_group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to initialize every process, every GPU runs in a separate process with </a:t>
            </a:r>
            <a:r>
              <a:rPr lang="en-US" sz="1400" dirty="0">
                <a:solidFill>
                  <a:srgbClr val="0070C0"/>
                </a:solidFill>
              </a:rPr>
              <a:t>unique rank ID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.</a:t>
            </a:r>
          </a:p>
          <a:p>
            <a:pPr marL="539748" lvl="0" indent="-285750">
              <a:buClr>
                <a:prstClr val="black"/>
              </a:buClr>
              <a:buFontTx/>
              <a:buChar char="-"/>
            </a:pP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Here we use </a:t>
            </a:r>
            <a:r>
              <a:rPr lang="en-US" sz="1400" dirty="0">
                <a:solidFill>
                  <a:srgbClr val="0070C0"/>
                </a:solidFill>
              </a:rPr>
              <a:t>NVIDIA NCCL 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as the backend and must set </a:t>
            </a:r>
            <a:r>
              <a:rPr lang="en-US" sz="1400" dirty="0" err="1">
                <a:solidFill>
                  <a:srgbClr val="0070C0"/>
                </a:solidFill>
              </a:rPr>
              <a:t>init_method</a:t>
            </a:r>
            <a:r>
              <a:rPr lang="en-US" sz="1400" dirty="0">
                <a:solidFill>
                  <a:srgbClr val="0070C0"/>
                </a:solidFill>
              </a:rPr>
              <a:t>="env://"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 if us</a:t>
            </a:r>
            <a:r>
              <a:rPr lang="en-US" altLang="zh-CN" sz="1400" dirty="0">
                <a:solidFill>
                  <a:srgbClr val="E7E6E6">
                    <a:lumMod val="75000"/>
                  </a:srgbClr>
                </a:solidFill>
              </a:rPr>
              <a:t>ing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torch.distributed.launch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.</a:t>
            </a:r>
          </a:p>
          <a:p>
            <a:pPr marL="253998" lvl="0" indent="0">
              <a:buClr>
                <a:prstClr val="black"/>
              </a:buClr>
            </a:pPr>
            <a:endParaRPr lang="en-US" sz="1400" dirty="0"/>
          </a:p>
          <a:p>
            <a:pPr marL="253998" lvl="0" indent="0">
              <a:buClr>
                <a:prstClr val="black"/>
              </a:buClr>
            </a:pPr>
            <a:endParaRPr lang="en-US" sz="1400" dirty="0"/>
          </a:p>
          <a:p>
            <a:r>
              <a:rPr lang="en-US" altLang="zh-CN" sz="1400" dirty="0">
                <a:solidFill>
                  <a:srgbClr val="008B8B"/>
                </a:solidFill>
              </a:rPr>
              <a:t>Prepare model and </a:t>
            </a:r>
            <a:r>
              <a:rPr lang="en-US" altLang="zh-CN" sz="1400" dirty="0" err="1">
                <a:solidFill>
                  <a:srgbClr val="008B8B"/>
                </a:solidFill>
              </a:rPr>
              <a:t>dataloader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Wrap the model with </a:t>
            </a:r>
            <a:r>
              <a:rPr lang="en-US" sz="1400" dirty="0" err="1">
                <a:solidFill>
                  <a:srgbClr val="0070C0"/>
                </a:solidFill>
              </a:rPr>
              <a:t>DistributedDataParallel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after moving to expected device.</a:t>
            </a:r>
          </a:p>
          <a:p>
            <a:pPr marL="253998" indent="0"/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Wrap Dataset with </a:t>
            </a:r>
            <a:r>
              <a:rPr lang="en-US" altLang="zh-CN" sz="1400" dirty="0" err="1">
                <a:solidFill>
                  <a:srgbClr val="0070C0"/>
                </a:solidFill>
              </a:rPr>
              <a:t>DistributedSampler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, and disable the shuffle in </a:t>
            </a:r>
            <a:r>
              <a:rPr lang="en-US" altLang="zh-CN" sz="1400" dirty="0" err="1">
                <a:solidFill>
                  <a:srgbClr val="0070C0"/>
                </a:solidFill>
              </a:rPr>
              <a:t>DataLoader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. Instead, </a:t>
            </a:r>
            <a:r>
              <a:rPr lang="en-US" altLang="zh-CN" sz="1400" dirty="0" err="1">
                <a:solidFill>
                  <a:srgbClr val="0070C0"/>
                </a:solidFill>
              </a:rPr>
              <a:t>SupervisedTrainer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shuffles data by </a:t>
            </a:r>
            <a:r>
              <a:rPr lang="en-US" altLang="zh-CN" sz="1400" dirty="0" err="1">
                <a:solidFill>
                  <a:srgbClr val="0070C0"/>
                </a:solidFill>
              </a:rPr>
              <a:t>train_sampler.set_epoch</a:t>
            </a:r>
            <a:r>
              <a:rPr lang="en-US" altLang="zh-CN" sz="1400" dirty="0">
                <a:solidFill>
                  <a:srgbClr val="0070C0"/>
                </a:solidFill>
              </a:rPr>
              <a:t>(epoch)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before every epoch.</a:t>
            </a:r>
          </a:p>
          <a:p>
            <a:pPr marL="253998" indent="0"/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53998" indent="0"/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1400" dirty="0">
                <a:solidFill>
                  <a:srgbClr val="008B8B"/>
                </a:solidFill>
              </a:rPr>
              <a:t>Set components for MONAI workflows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Some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components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may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only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need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work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master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progress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altLang="zh-CN" sz="1400" dirty="0" err="1">
                <a:solidFill>
                  <a:srgbClr val="0070C0"/>
                </a:solidFill>
              </a:rPr>
              <a:t>dist.get_rank</a:t>
            </a:r>
            <a:r>
              <a:rPr lang="en-US" altLang="zh-CN" sz="1400" dirty="0">
                <a:solidFill>
                  <a:srgbClr val="0070C0"/>
                </a:solidFill>
              </a:rPr>
              <a:t>() == 0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),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like </a:t>
            </a:r>
            <a:r>
              <a:rPr lang="en-US" altLang="zh-CN" sz="1400" dirty="0" err="1">
                <a:solidFill>
                  <a:srgbClr val="0070C0"/>
                </a:solidFill>
              </a:rPr>
              <a:t>StatsHandler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n-US" altLang="zh-CN" sz="1400" dirty="0" err="1">
                <a:solidFill>
                  <a:srgbClr val="0070C0"/>
                </a:solidFill>
              </a:rPr>
              <a:t>CheckpointHandler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handlers,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etc.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MONAI metrics can automatically </a:t>
            </a:r>
            <a:r>
              <a:rPr lang="en-US" altLang="zh-CN" sz="1400" dirty="0">
                <a:solidFill>
                  <a:srgbClr val="0070C0"/>
                </a:solidFill>
              </a:rPr>
              <a:t>reduce metrics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for distributed training.</a:t>
            </a:r>
          </a:p>
          <a:p>
            <a:r>
              <a:rPr lang="en-US" altLang="zh-CN" sz="1400" dirty="0">
                <a:solidFill>
                  <a:srgbClr val="008B8B"/>
                </a:solidFill>
              </a:rPr>
              <a:t>Example command to launch on every node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python -m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torch.distributed.launch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nproc_per_node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=NUM_GPUS_PER_NODE --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nnodes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=NUM_NODES --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node_rank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=INDEX_CURRENT_NODE --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master_addr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="192.168.1.1" --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master_port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=1234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unet_training_workflows.py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>
                <a:solidFill>
                  <a:srgbClr val="008B8B"/>
                </a:solidFill>
              </a:rPr>
              <a:t>Run on several nodes with multiple GPU devices on every node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442625-73E4-DB4F-A13D-904F2FDD9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836" y="2681352"/>
            <a:ext cx="5698929" cy="518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30C0C-385A-B040-AEDC-67A691DBB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848" y="3833046"/>
            <a:ext cx="4881633" cy="225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BD524-D7B8-7848-9225-F46F5110D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480" y="4555783"/>
            <a:ext cx="3562631" cy="2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What’s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the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performance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with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DDP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in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MONAI?</a:t>
            </a:r>
            <a:endParaRPr sz="3111" b="1" kern="0" dirty="0">
              <a:solidFill>
                <a:srgbClr val="000000"/>
              </a:solidFill>
              <a:latin typeface="Lekton" panose="02000000000000000000" pitchFamily="2" charset="77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5" y="1843088"/>
            <a:ext cx="11598877" cy="827284"/>
          </a:xfrm>
        </p:spPr>
        <p:txBody>
          <a:bodyPr/>
          <a:lstStyle/>
          <a:p>
            <a:r>
              <a:rPr lang="en-US" altLang="zh-CN" sz="1400" dirty="0">
                <a:solidFill>
                  <a:srgbClr val="008B8B"/>
                </a:solidFill>
              </a:rPr>
              <a:t>The real-world training example is based on Decathlon challenge Task01 - Brain Tumor segmentation</a:t>
            </a:r>
          </a:p>
          <a:p>
            <a:r>
              <a:rPr lang="en-US" altLang="zh-CN" sz="1400" dirty="0">
                <a:solidFill>
                  <a:srgbClr val="E7E6E6">
                    <a:lumMod val="75000"/>
                  </a:srgbClr>
                </a:solidFill>
              </a:rPr>
              <a:t>It contains distributed caching, training, and validation, etc.</a:t>
            </a:r>
          </a:p>
          <a:p>
            <a:r>
              <a:rPr lang="en-US" altLang="zh-CN" sz="1400" dirty="0">
                <a:solidFill>
                  <a:srgbClr val="E7E6E6">
                    <a:lumMod val="75000"/>
                  </a:srgbClr>
                </a:solidFill>
              </a:rPr>
              <a:t>We tried to train this example on NVIDIA NGC server, got some performance benchmarks for reference(</a:t>
            </a:r>
            <a:r>
              <a:rPr lang="en-US" altLang="zh-CN" sz="1400" dirty="0" err="1">
                <a:solidFill>
                  <a:srgbClr val="E7E6E6">
                    <a:lumMod val="75000"/>
                  </a:srgbClr>
                </a:solidFill>
              </a:rPr>
              <a:t>PyTorch</a:t>
            </a:r>
            <a:r>
              <a:rPr lang="en-US" altLang="zh-CN" sz="1400" dirty="0">
                <a:solidFill>
                  <a:srgbClr val="E7E6E6">
                    <a:lumMod val="75000"/>
                  </a:srgbClr>
                </a:solidFill>
              </a:rPr>
              <a:t> 1.6, CUDA 11, Tesla V100 GPUs).</a:t>
            </a:r>
            <a:endParaRPr lang="en-US" sz="1400" dirty="0">
              <a:solidFill>
                <a:srgbClr val="E7E6E6">
                  <a:lumMod val="75000"/>
                </a:srgbClr>
              </a:solidFill>
            </a:endParaRPr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>
                <a:solidFill>
                  <a:srgbClr val="008B8B"/>
                </a:solidFill>
              </a:rPr>
              <a:t>Real-world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training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experiments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with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Spleen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dataset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and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 err="1">
                <a:solidFill>
                  <a:srgbClr val="008B8B"/>
                </a:solidFill>
              </a:rPr>
              <a:t>UNet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EC0C0C-082C-5344-BB35-618515B88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38" y="2995876"/>
            <a:ext cx="9168276" cy="33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8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Distributed training for brain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tumor segmentation task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6" y="1843088"/>
            <a:ext cx="4833936" cy="503602"/>
          </a:xfrm>
        </p:spPr>
        <p:txBody>
          <a:bodyPr/>
          <a:lstStyle/>
          <a:p>
            <a:r>
              <a:rPr lang="en-US" altLang="zh-CN" sz="1400" dirty="0">
                <a:solidFill>
                  <a:srgbClr val="008B8B"/>
                </a:solidFill>
              </a:rPr>
              <a:t>Partition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dataset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into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8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parts,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every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GPU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progresses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1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part</a:t>
            </a:r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>
                <a:solidFill>
                  <a:srgbClr val="008B8B"/>
                </a:solidFill>
              </a:rPr>
              <a:t>Optimize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distributed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training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for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best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performance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13863A-6595-374B-991B-08547A4E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0" y="4239444"/>
            <a:ext cx="5888366" cy="249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C893CE-CB7B-3F4E-B706-0360DFEA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4239443"/>
            <a:ext cx="5888366" cy="249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66673140-4C83-AF4A-8650-1E4189DC3B3F}"/>
              </a:ext>
            </a:extLst>
          </p:cNvPr>
          <p:cNvSpPr/>
          <p:nvPr/>
        </p:nvSpPr>
        <p:spPr>
          <a:xfrm>
            <a:off x="3438269" y="2618556"/>
            <a:ext cx="3048000" cy="106364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96898" indent="-342900">
              <a:buAutoNum type="arabicPeriod"/>
            </a:pPr>
            <a:r>
              <a:rPr lang="en-US" altLang="zh-CN" sz="1400" dirty="0">
                <a:solidFill>
                  <a:srgbClr val="008B8B"/>
                </a:solidFill>
              </a:rPr>
              <a:t>8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GPUs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provide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much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more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memory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to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cache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data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in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GPU</a:t>
            </a:r>
          </a:p>
          <a:p>
            <a:pPr marL="596898" indent="-342900">
              <a:buAutoNum type="arabicPeriod"/>
            </a:pPr>
            <a:r>
              <a:rPr lang="en-US" altLang="zh-CN" sz="1400" dirty="0">
                <a:solidFill>
                  <a:srgbClr val="008B8B"/>
                </a:solidFill>
              </a:rPr>
              <a:t>Execute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transforms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on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GPU</a:t>
            </a:r>
          </a:p>
          <a:p>
            <a:pPr marL="596898" indent="-342900">
              <a:buAutoNum type="arabicPeriod"/>
            </a:pPr>
            <a:r>
              <a:rPr lang="en-US" altLang="zh-CN" sz="1400" dirty="0">
                <a:solidFill>
                  <a:srgbClr val="008B8B"/>
                </a:solidFill>
              </a:rPr>
              <a:t>Use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 err="1">
                <a:solidFill>
                  <a:srgbClr val="008B8B"/>
                </a:solidFill>
              </a:rPr>
              <a:t>ThreadDataLoader</a:t>
            </a:r>
            <a:endParaRPr lang="en-US" altLang="zh-CN" sz="1400" dirty="0">
              <a:solidFill>
                <a:srgbClr val="008B8B"/>
              </a:solidFill>
            </a:endParaRPr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E28EB2F7-2906-B24C-A6F3-3B836B6793C9}"/>
              </a:ext>
            </a:extLst>
          </p:cNvPr>
          <p:cNvSpPr/>
          <p:nvPr/>
        </p:nvSpPr>
        <p:spPr>
          <a:xfrm>
            <a:off x="1436914" y="2346690"/>
            <a:ext cx="322217" cy="173461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62F90244-8963-2248-AADC-C30BC3CF1ED4}"/>
              </a:ext>
            </a:extLst>
          </p:cNvPr>
          <p:cNvSpPr/>
          <p:nvPr/>
        </p:nvSpPr>
        <p:spPr>
          <a:xfrm rot="17959597">
            <a:off x="2746327" y="2272094"/>
            <a:ext cx="322217" cy="74768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8305FD57-6925-CC4A-96C5-0158F2D9B100}"/>
              </a:ext>
            </a:extLst>
          </p:cNvPr>
          <p:cNvSpPr/>
          <p:nvPr/>
        </p:nvSpPr>
        <p:spPr>
          <a:xfrm rot="17959597">
            <a:off x="6679958" y="3530110"/>
            <a:ext cx="322217" cy="74768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ACDA33-ABEE-6E4B-9EF2-5945B30E0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743" y="1590251"/>
            <a:ext cx="4833936" cy="24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1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02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endParaRPr lang="en-US" sz="3111" b="1" kern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Trebuchet MS"/>
            </a:endParaRPr>
          </a:p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3111" b="1" kern="0">
                <a:solidFill>
                  <a:srgbClr val="000000"/>
                </a:solidFill>
                <a:latin typeface="Lekton" panose="02000000000000000000" pitchFamily="2" charset="77"/>
                <a:ea typeface="Arial"/>
                <a:cs typeface="Arial"/>
                <a:sym typeface="Trebuchet MS"/>
              </a:rPr>
              <a:t>QUESTIONS?</a:t>
            </a:r>
            <a:endParaRPr sz="1556" b="1" kern="0">
              <a:solidFill>
                <a:srgbClr val="000000"/>
              </a:solidFill>
              <a:latin typeface="Lekton" panose="02000000000000000000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0EE842-EAD7-4EDE-8448-FE41FEE43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767" y="1856248"/>
            <a:ext cx="4554379" cy="127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6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3F2-93CC-B141-9754-C24B49DB2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zh-CN" sz="4400" dirty="0">
                <a:latin typeface="+mj-lt"/>
                <a:sym typeface="Trebuchet MS"/>
              </a:rPr>
              <a:t>Background</a:t>
            </a:r>
            <a:endParaRPr lang="en-US" sz="44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7F630-4A48-8B48-AC8D-46CDC92266EA}"/>
              </a:ext>
            </a:extLst>
          </p:cNvPr>
          <p:cNvSpPr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NVIDIA GPUs have been widely applied in many areas of deep learning training and evaluation, and the CUDA parallel computation shows obvious acceleration when comparing to traditional computation methods.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To</a:t>
            </a:r>
            <a:r>
              <a:rPr lang="zh-CN" altLang="en-US" sz="2000" i="1" dirty="0"/>
              <a:t> </a:t>
            </a:r>
            <a:r>
              <a:rPr lang="en-US" sz="2000" i="1" dirty="0"/>
              <a:t>leverage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advanced</a:t>
            </a:r>
            <a:r>
              <a:rPr lang="en-US" sz="2000" i="1" dirty="0"/>
              <a:t> GPU features, popular mechanisms have been introduced, such as</a:t>
            </a:r>
            <a:r>
              <a:rPr lang="zh-CN" altLang="en-US" sz="2000" i="1" dirty="0"/>
              <a:t> </a:t>
            </a:r>
            <a:r>
              <a:rPr lang="en-US" sz="2000" b="1" i="1" dirty="0"/>
              <a:t>automatic mixed precision </a:t>
            </a:r>
            <a:r>
              <a:rPr lang="en-US" sz="2000" i="1" dirty="0"/>
              <a:t>(AMP), </a:t>
            </a:r>
            <a:r>
              <a:rPr lang="en-US" sz="2000" b="1" i="1" dirty="0"/>
              <a:t>distributed data parallel</a:t>
            </a:r>
            <a:r>
              <a:rPr lang="en-US" sz="2000" i="1" dirty="0"/>
              <a:t>, etc. MONAI can support these features and provides rich examples.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i="1" dirty="0"/>
              <a:t>But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actually,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it’s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not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easy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to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fully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leverage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GPU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resources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during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training.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This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presentation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introduces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how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to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achieve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the</a:t>
            </a:r>
            <a:r>
              <a:rPr lang="zh-CN" altLang="en-US" sz="2000" i="1" dirty="0"/>
              <a:t> </a:t>
            </a:r>
            <a:r>
              <a:rPr lang="en-US" altLang="zh-CN" sz="2000" b="1" i="1" dirty="0"/>
              <a:t>best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GPU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performance</a:t>
            </a:r>
            <a:r>
              <a:rPr lang="en-US" altLang="zh-CN" sz="2000" i="1" dirty="0"/>
              <a:t>.</a:t>
            </a:r>
            <a:endParaRPr lang="en-US" sz="20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C79554-4D31-DE41-97C4-041FEFD06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 r="5260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8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7A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0046693-4270-7841-816A-83F1AF9E5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1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Auto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mixed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precision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(AMP)</a:t>
            </a:r>
            <a:endParaRPr sz="3111" b="1" kern="0" dirty="0">
              <a:solidFill>
                <a:srgbClr val="000000"/>
              </a:solidFill>
              <a:latin typeface="Lekton" panose="02000000000000000000" pitchFamily="2" charset="77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5" y="1843088"/>
            <a:ext cx="5011959" cy="5014912"/>
          </a:xfrm>
        </p:spPr>
        <p:txBody>
          <a:bodyPr/>
          <a:lstStyle/>
          <a:p>
            <a:r>
              <a:rPr lang="en-US" altLang="zh-CN" sz="1400" dirty="0">
                <a:solidFill>
                  <a:srgbClr val="008B8B"/>
                </a:solidFill>
              </a:rPr>
              <a:t>What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is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FP16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number?</a:t>
            </a:r>
            <a:endParaRPr lang="en-US" sz="1400" dirty="0">
              <a:solidFill>
                <a:srgbClr val="008B8B"/>
              </a:solidFill>
            </a:endParaRPr>
          </a:p>
          <a:p>
            <a:pPr marL="253998" indent="0"/>
            <a:endParaRPr lang="en-US" sz="1400" dirty="0"/>
          </a:p>
          <a:p>
            <a:pPr marL="253998" indent="0"/>
            <a:endParaRPr lang="en-US" sz="1400" dirty="0"/>
          </a:p>
          <a:p>
            <a:pPr marL="253998" indent="0"/>
            <a:endParaRPr lang="en-US" sz="1400" dirty="0"/>
          </a:p>
          <a:p>
            <a:pPr marL="253998" indent="0"/>
            <a:endParaRPr lang="en-US" sz="1400" dirty="0"/>
          </a:p>
          <a:p>
            <a:r>
              <a:rPr lang="en-US" altLang="zh-CN" sz="1400" dirty="0">
                <a:solidFill>
                  <a:srgbClr val="008B8B"/>
                </a:solidFill>
              </a:rPr>
              <a:t>FP16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support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in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NVIDIA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GPUs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AMP with FP16 is the most performant option for DL training on the V100.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For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various models, AMP on V100 provides a speedup of 1.5x to 5.5x over FP32 on V100 while converging to the same final accuracy.</a:t>
            </a:r>
          </a:p>
          <a:p>
            <a:r>
              <a:rPr lang="en-US" altLang="zh-CN" sz="1400" dirty="0">
                <a:solidFill>
                  <a:srgbClr val="008B8B"/>
                </a:solidFill>
              </a:rPr>
              <a:t>AMP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support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in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 err="1">
                <a:solidFill>
                  <a:srgbClr val="008B8B"/>
                </a:solidFill>
              </a:rPr>
              <a:t>PyTorch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In 2017, NVIDIA researchers developed a methodology for mixed-precision training, which combined single-precision (FP32) with half-precision (e.g. FP16) format when training a network,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and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achieved the same accuracy as FP32 training using the same hyperparameters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For the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PyTorch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1.6 release, developers at NVIDIA and Facebook moved mixed precision functionality into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PyTorch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core as the AMP package, </a:t>
            </a:r>
            <a:r>
              <a:rPr lang="en-US" sz="1400" dirty="0" err="1">
                <a:solidFill>
                  <a:srgbClr val="0070C0"/>
                </a:solidFill>
              </a:rPr>
              <a:t>torch.cuda.amp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253998" indent="0"/>
            <a:endParaRPr lang="en-US" sz="1400" dirty="0"/>
          </a:p>
          <a:p>
            <a:pPr marL="253998" indent="0"/>
            <a:endParaRPr lang="en-US" sz="1400" dirty="0"/>
          </a:p>
          <a:p>
            <a:pPr marL="539748" indent="-285750">
              <a:buFontTx/>
              <a:buChar char="-"/>
            </a:pPr>
            <a:endParaRPr lang="en-US" sz="1400" dirty="0"/>
          </a:p>
          <a:p>
            <a:pPr marL="253998" indent="0"/>
            <a:endParaRPr lang="en-US" sz="1400" dirty="0"/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>
                <a:solidFill>
                  <a:srgbClr val="008B8B"/>
                </a:solidFill>
              </a:rPr>
              <a:t>FP32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vs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FP16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training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AC136-4EF5-C14C-9D10-265CAD7B8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08" y="2278194"/>
            <a:ext cx="4298332" cy="881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D7B1F-DEA2-274C-B087-983AB9261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440" y="2278194"/>
            <a:ext cx="6036658" cy="88650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B80A58-BA3F-5A4A-94D7-ED4F4F78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51" y="3515353"/>
            <a:ext cx="5540934" cy="24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How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to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enable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AMP?</a:t>
            </a:r>
            <a:endParaRPr sz="3111" b="1" kern="0" dirty="0">
              <a:solidFill>
                <a:srgbClr val="000000"/>
              </a:solidFill>
              <a:latin typeface="Lekton" panose="02000000000000000000" pitchFamily="2" charset="77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5" y="1843088"/>
            <a:ext cx="5011959" cy="5014912"/>
          </a:xfrm>
        </p:spPr>
        <p:txBody>
          <a:bodyPr/>
          <a:lstStyle/>
          <a:p>
            <a:r>
              <a:rPr lang="en-US" altLang="zh-CN" sz="1400" dirty="0">
                <a:solidFill>
                  <a:srgbClr val="008B8B"/>
                </a:solidFill>
              </a:rPr>
              <a:t>Enable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AMP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in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 err="1">
                <a:solidFill>
                  <a:srgbClr val="008B8B"/>
                </a:solidFill>
              </a:rPr>
              <a:t>PyTorch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program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sz="1400" dirty="0" err="1">
                <a:solidFill>
                  <a:srgbClr val="0070C0"/>
                </a:solidFill>
              </a:rPr>
              <a:t>torch.cuda.amp.autocast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enables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autocasting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for chosen regions.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Autocasting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automatically chooses the precision for GPU operations to improve performance while maintaining accuracy.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 err="1">
                <a:solidFill>
                  <a:srgbClr val="0070C0"/>
                </a:solidFill>
              </a:rPr>
              <a:t>torch.cuda.amp.GradScaler</a:t>
            </a:r>
            <a:r>
              <a:rPr lang="en-US" altLang="zh-CN" sz="1400" dirty="0">
                <a:solidFill>
                  <a:srgbClr val="0070C0"/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helps perform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the steps of gradient scaling conveniently. Gradient scaling improves convergence for networks with float16 gradients by minimizing gradient underflow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Typical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AMP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example: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53998" indent="0"/>
            <a:endParaRPr lang="en-US" sz="1400" dirty="0"/>
          </a:p>
          <a:p>
            <a:pPr marL="253998" indent="0"/>
            <a:endParaRPr lang="en-US" sz="1400" dirty="0"/>
          </a:p>
          <a:p>
            <a:pPr marL="539748" indent="-285750">
              <a:buFontTx/>
              <a:buChar char="-"/>
            </a:pPr>
            <a:endParaRPr lang="en-US" sz="1400" dirty="0"/>
          </a:p>
          <a:p>
            <a:pPr marL="253998" indent="0"/>
            <a:endParaRPr lang="en-US" sz="1400" dirty="0"/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>
                <a:solidFill>
                  <a:srgbClr val="008B8B"/>
                </a:solidFill>
              </a:rPr>
              <a:t>In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 err="1">
                <a:solidFill>
                  <a:srgbClr val="008B8B"/>
                </a:solidFill>
              </a:rPr>
              <a:t>PyTorch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program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vs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MONAI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workflows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EF1B1C-977C-7440-85CB-48FC12B52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21" y="4169478"/>
            <a:ext cx="4196305" cy="256827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B083A02-5E3A-5447-A47F-CE1E243EA561}"/>
              </a:ext>
            </a:extLst>
          </p:cNvPr>
          <p:cNvSpPr txBox="1">
            <a:spLocks/>
          </p:cNvSpPr>
          <p:nvPr/>
        </p:nvSpPr>
        <p:spPr>
          <a:xfrm>
            <a:off x="5684361" y="1843088"/>
            <a:ext cx="5011959" cy="50149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507995" lvl="0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15990" lvl="1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523985" lvl="2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2031980" lvl="3" indent="-380996" algn="l" defTabSz="914400" rtl="0" eaLnBrk="1" latinLnBrk="0" hangingPunct="1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39975" lvl="4" indent="-395107" algn="l" defTabSz="914400" rtl="0" eaLnBrk="1" latinLnBrk="0" hangingPunct="1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970" lvl="5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5964" lvl="6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3959" lvl="7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1954" lvl="8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008B8B"/>
                </a:solidFill>
              </a:rPr>
              <a:t>Enable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AMP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in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MONAI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workflows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Just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rgbClr val="0070C0"/>
                </a:solidFill>
              </a:rPr>
              <a:t>amp=True/False</a:t>
            </a:r>
            <a:r>
              <a:rPr lang="zh-CN" altLang="en-US" sz="1400" dirty="0">
                <a:solidFill>
                  <a:srgbClr val="0070C0"/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enable/disable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AMP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MONAI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rgbClr val="0070C0"/>
                </a:solidFill>
              </a:rPr>
              <a:t>SupervisedTrainer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rgbClr val="0070C0"/>
                </a:solidFill>
              </a:rPr>
              <a:t>SupervisedEvaluator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Example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code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for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trainer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evaluator: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53998" indent="0"/>
            <a:endParaRPr lang="en-US" sz="1400" dirty="0"/>
          </a:p>
          <a:p>
            <a:pPr marL="253998" indent="0"/>
            <a:endParaRPr lang="en-US" sz="1400" dirty="0"/>
          </a:p>
          <a:p>
            <a:pPr marL="539748" indent="-285750">
              <a:buFontTx/>
              <a:buChar char="-"/>
            </a:pPr>
            <a:endParaRPr lang="en-US" sz="1400" dirty="0"/>
          </a:p>
          <a:p>
            <a:pPr marL="253998" indent="0"/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F2CA9-70E7-C34D-99B8-F368AD61D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687" y="5053134"/>
            <a:ext cx="3693885" cy="1684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3C6CD-C19D-4A47-94A0-ADF00A5C1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87" y="2952244"/>
            <a:ext cx="3693885" cy="200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1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What’s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the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performance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with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AMP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in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MONAI?</a:t>
            </a:r>
            <a:endParaRPr sz="3111" b="1" kern="0" dirty="0">
              <a:solidFill>
                <a:srgbClr val="000000"/>
              </a:solidFill>
              <a:latin typeface="Lekton" panose="02000000000000000000" pitchFamily="2" charset="77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5" y="1535592"/>
            <a:ext cx="11598877" cy="459456"/>
          </a:xfrm>
        </p:spPr>
        <p:txBody>
          <a:bodyPr/>
          <a:lstStyle/>
          <a:p>
            <a:r>
              <a:rPr lang="en-US" altLang="zh-CN" sz="1400" dirty="0">
                <a:solidFill>
                  <a:srgbClr val="008B8B"/>
                </a:solidFill>
              </a:rPr>
              <a:t>AMP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training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tutorial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in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MONAI: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sz="1400" dirty="0">
                <a:hlinkClick r:id="rId3"/>
              </a:rPr>
              <a:t>https://github.com/Project-MONAI/tutorials/blob/master/automatic_mixed_precision.ipynb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(AMP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takes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fewer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epochs).</a:t>
            </a:r>
            <a:endParaRPr lang="en-US" sz="1400" dirty="0">
              <a:solidFill>
                <a:srgbClr val="008B8B"/>
              </a:solidFill>
            </a:endParaRPr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>
                <a:solidFill>
                  <a:srgbClr val="008B8B"/>
                </a:solidFill>
              </a:rPr>
              <a:t>Real-world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training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experiments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with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Spleen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dataset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and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 err="1">
                <a:solidFill>
                  <a:srgbClr val="008B8B"/>
                </a:solidFill>
              </a:rPr>
              <a:t>UNet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ACC90-99DD-FB45-BB53-350BC3F9C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58" y="1890133"/>
            <a:ext cx="4582733" cy="2432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3F035-31B6-5546-84C2-26C846AC3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723" y="1890133"/>
            <a:ext cx="6639532" cy="24320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69B74C-91A5-684A-8C7A-544A74F70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62" y="4322170"/>
            <a:ext cx="4587561" cy="2432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C0A13E-9D58-CD4F-B1A0-4C00F489E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435" y="4327324"/>
            <a:ext cx="6674567" cy="2443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93A6B0-5078-DE4D-9138-84D4B1E20769}"/>
              </a:ext>
            </a:extLst>
          </p:cNvPr>
          <p:cNvSpPr txBox="1"/>
          <p:nvPr/>
        </p:nvSpPr>
        <p:spPr>
          <a:xfrm>
            <a:off x="149999" y="2742016"/>
            <a:ext cx="687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Tesla</a:t>
            </a:r>
            <a:r>
              <a:rPr lang="zh-CN" altLang="en-US" sz="1600" dirty="0"/>
              <a:t> </a:t>
            </a:r>
            <a:r>
              <a:rPr lang="en-US" altLang="zh-CN" sz="1600" dirty="0"/>
              <a:t>V100</a:t>
            </a:r>
            <a:endParaRPr lang="en-C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8F5BC2-5B2B-9240-8806-D165450A8720}"/>
              </a:ext>
            </a:extLst>
          </p:cNvPr>
          <p:cNvSpPr txBox="1"/>
          <p:nvPr/>
        </p:nvSpPr>
        <p:spPr>
          <a:xfrm>
            <a:off x="125370" y="5069138"/>
            <a:ext cx="687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Tesla</a:t>
            </a:r>
            <a:r>
              <a:rPr lang="zh-CN" altLang="en-US" sz="1600" dirty="0"/>
              <a:t> </a:t>
            </a:r>
            <a:r>
              <a:rPr lang="en-US" altLang="zh-CN" sz="1600" dirty="0"/>
              <a:t>A100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420626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GPU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transforms</a:t>
            </a:r>
            <a:endParaRPr sz="3111" b="1" kern="0" dirty="0">
              <a:solidFill>
                <a:srgbClr val="000000"/>
              </a:solidFill>
              <a:latin typeface="Lekton" panose="02000000000000000000" pitchFamily="2" charset="77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5" y="1843088"/>
            <a:ext cx="5011959" cy="5014912"/>
          </a:xfrm>
        </p:spPr>
        <p:txBody>
          <a:bodyPr/>
          <a:lstStyle/>
          <a:p>
            <a:r>
              <a:rPr lang="en-US" altLang="zh-CN" sz="1400" dirty="0">
                <a:solidFill>
                  <a:srgbClr val="008B8B"/>
                </a:solidFill>
              </a:rPr>
              <a:t>Execute transforms on GPU device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From MONAI v0.7 we introduced </a:t>
            </a:r>
            <a:r>
              <a:rPr lang="en-US" sz="1400" dirty="0" err="1">
                <a:solidFill>
                  <a:srgbClr val="0070C0"/>
                </a:solidFill>
              </a:rPr>
              <a:t>PyTorch</a:t>
            </a:r>
            <a:r>
              <a:rPr lang="en-US" sz="1400" dirty="0">
                <a:solidFill>
                  <a:srgbClr val="0070C0"/>
                </a:solidFill>
              </a:rPr>
              <a:t> Tensor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based computation in transforms, many transforms already support `Tensor` data maintaining accuracy.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Users can convert input data into GPU Tensor by </a:t>
            </a:r>
            <a:r>
              <a:rPr lang="en-US" altLang="zh-CN" sz="1400" dirty="0" err="1">
                <a:solidFill>
                  <a:srgbClr val="0070C0"/>
                </a:solidFill>
              </a:rPr>
              <a:t>ToTensor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or </a:t>
            </a:r>
            <a:r>
              <a:rPr lang="en-US" altLang="zh-CN" sz="1400" dirty="0" err="1">
                <a:solidFill>
                  <a:srgbClr val="0070C0"/>
                </a:solidFill>
              </a:rPr>
              <a:t>EnsureType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transform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Then the following transforms can </a:t>
            </a:r>
            <a:r>
              <a:rPr lang="en-US" altLang="zh-CN" sz="1400" dirty="0">
                <a:solidFill>
                  <a:srgbClr val="0070C0"/>
                </a:solidFill>
              </a:rPr>
              <a:t>execute on GPU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device based on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PyTorch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Tensor APIs.</a:t>
            </a:r>
          </a:p>
          <a:p>
            <a:pPr marL="253998" indent="0"/>
            <a:endParaRPr lang="en-US" sz="1400" dirty="0"/>
          </a:p>
          <a:p>
            <a:r>
              <a:rPr lang="en-US" altLang="zh-CN" sz="1400" dirty="0">
                <a:solidFill>
                  <a:srgbClr val="008B8B"/>
                </a:solidFill>
              </a:rPr>
              <a:t>Cache IO and transforms data to GPU device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Even with </a:t>
            </a:r>
            <a:r>
              <a:rPr lang="en-US" altLang="zh-CN" sz="1400" dirty="0" err="1">
                <a:solidFill>
                  <a:srgbClr val="0070C0"/>
                </a:solidFill>
              </a:rPr>
              <a:t>CacheDataset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, we usually need to copy the same data to GPU memory for GPU random transforms or network computation in every epoch.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As the memory size of new GPU devices are big enough now, an efficient approach is to </a:t>
            </a:r>
            <a:r>
              <a:rPr lang="en-US" altLang="zh-CN" sz="1400" dirty="0">
                <a:solidFill>
                  <a:srgbClr val="0070C0"/>
                </a:solidFill>
              </a:rPr>
              <a:t>cache the data to GPU memory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directly.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Then every epoch can start from </a:t>
            </a:r>
            <a:r>
              <a:rPr lang="en-US" altLang="zh-CN" sz="1400" dirty="0">
                <a:solidFill>
                  <a:srgbClr val="0070C0"/>
                </a:solidFill>
              </a:rPr>
              <a:t>GPU computation</a:t>
            </a:r>
            <a:r>
              <a:rPr lang="zh-CN" altLang="en-US" sz="1400" dirty="0">
                <a:solidFill>
                  <a:srgbClr val="0070C0"/>
                </a:solidFill>
              </a:rPr>
              <a:t> </a:t>
            </a:r>
            <a:r>
              <a:rPr lang="en-US" altLang="zh-CN" sz="1400" dirty="0">
                <a:solidFill>
                  <a:srgbClr val="0070C0"/>
                </a:solidFill>
              </a:rPr>
              <a:t>with</a:t>
            </a:r>
            <a:r>
              <a:rPr lang="zh-CN" altLang="en-US" sz="1400" dirty="0">
                <a:solidFill>
                  <a:srgbClr val="0070C0"/>
                </a:solidFill>
              </a:rPr>
              <a:t> </a:t>
            </a:r>
            <a:r>
              <a:rPr lang="en-US" altLang="zh-CN" sz="1400" dirty="0">
                <a:solidFill>
                  <a:srgbClr val="0070C0"/>
                </a:solidFill>
              </a:rPr>
              <a:t>GPU</a:t>
            </a:r>
            <a:r>
              <a:rPr lang="zh-CN" altLang="en-US" sz="1400" dirty="0">
                <a:solidFill>
                  <a:srgbClr val="0070C0"/>
                </a:solidFill>
              </a:rPr>
              <a:t> </a:t>
            </a:r>
            <a:r>
              <a:rPr lang="en-US" altLang="zh-CN" sz="1400" dirty="0">
                <a:solidFill>
                  <a:srgbClr val="0070C0"/>
                </a:solidFill>
              </a:rPr>
              <a:t>Tensor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immediately.</a:t>
            </a:r>
          </a:p>
          <a:p>
            <a:pPr marL="253998" indent="0"/>
            <a:endParaRPr lang="en-US" sz="1400" dirty="0"/>
          </a:p>
          <a:p>
            <a:pPr marL="539748" indent="-285750">
              <a:buFontTx/>
              <a:buChar char="-"/>
            </a:pPr>
            <a:endParaRPr lang="en-US" sz="1400" dirty="0"/>
          </a:p>
          <a:p>
            <a:pPr marL="253998" indent="0"/>
            <a:endParaRPr lang="en-US" sz="1400" dirty="0"/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>
                <a:solidFill>
                  <a:srgbClr val="008B8B"/>
                </a:solidFill>
              </a:rPr>
              <a:t>Experimentally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support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 err="1">
                <a:solidFill>
                  <a:srgbClr val="008B8B"/>
                </a:solidFill>
              </a:rPr>
              <a:t>PyTorch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Tensor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since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MONAI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v0.7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B083A02-5E3A-5447-A47F-CE1E243EA561}"/>
              </a:ext>
            </a:extLst>
          </p:cNvPr>
          <p:cNvSpPr txBox="1">
            <a:spLocks/>
          </p:cNvSpPr>
          <p:nvPr/>
        </p:nvSpPr>
        <p:spPr>
          <a:xfrm>
            <a:off x="5684361" y="1843088"/>
            <a:ext cx="5011959" cy="50149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507995" lvl="0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15990" lvl="1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523985" lvl="2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2031980" lvl="3" indent="-380996" algn="l" defTabSz="914400" rtl="0" eaLnBrk="1" latinLnBrk="0" hangingPunct="1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39975" lvl="4" indent="-395107" algn="l" defTabSz="914400" rtl="0" eaLnBrk="1" latinLnBrk="0" hangingPunct="1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970" lvl="5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5964" lvl="6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3959" lvl="7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1954" lvl="8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008B8B"/>
                </a:solidFill>
              </a:rPr>
              <a:t>Example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transform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chain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Convert to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PyTorch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Tensor with </a:t>
            </a:r>
            <a:r>
              <a:rPr lang="en-US" altLang="zh-CN" sz="1400" dirty="0" err="1">
                <a:solidFill>
                  <a:srgbClr val="0070C0"/>
                </a:solidFill>
              </a:rPr>
              <a:t>EnsureTyped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transform,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and move data to GPU with </a:t>
            </a:r>
            <a:r>
              <a:rPr lang="en-US" altLang="zh-CN" sz="1400" dirty="0" err="1">
                <a:solidFill>
                  <a:srgbClr val="0070C0"/>
                </a:solidFill>
              </a:rPr>
              <a:t>ToDeviced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transform.</a:t>
            </a:r>
          </a:p>
          <a:p>
            <a:pPr marL="539748" indent="-285750">
              <a:buFontTx/>
              <a:buChar char="-"/>
            </a:pP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CacheDataset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caches the transform results until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ToDeviced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, so it's in </a:t>
            </a:r>
            <a:r>
              <a:rPr lang="en-US" sz="1400" dirty="0">
                <a:solidFill>
                  <a:srgbClr val="0070C0"/>
                </a:solidFill>
              </a:rPr>
              <a:t>GPU memory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very epoch will fetch cache data from GPU memory and only execute the random transform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RandCropByPosNegLabeld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on GPU device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directly.</a:t>
            </a:r>
          </a:p>
          <a:p>
            <a:pPr marL="253998" indent="0"/>
            <a:endParaRPr lang="en-US" sz="1400" dirty="0"/>
          </a:p>
          <a:p>
            <a:pPr marL="539748" indent="-285750">
              <a:buFontTx/>
              <a:buChar char="-"/>
            </a:pPr>
            <a:endParaRPr lang="en-US" sz="1400" dirty="0"/>
          </a:p>
          <a:p>
            <a:pPr marL="253998" indent="0"/>
            <a:endParaRPr 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53C5D-4592-2E4C-8961-DBA19E568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68" y="2350141"/>
            <a:ext cx="4204543" cy="25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1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altLang="zh-CN" sz="3111" b="1" kern="0" dirty="0" err="1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ThreadDataLoader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VS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 err="1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DataLoader</a:t>
            </a:r>
            <a:endParaRPr sz="3111" b="1" kern="0" dirty="0">
              <a:solidFill>
                <a:srgbClr val="000000"/>
              </a:solidFill>
              <a:latin typeface="Lekton" panose="02000000000000000000" pitchFamily="2" charset="77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5" y="1843088"/>
            <a:ext cx="5011959" cy="5014912"/>
          </a:xfrm>
        </p:spPr>
        <p:txBody>
          <a:bodyPr/>
          <a:lstStyle/>
          <a:p>
            <a:r>
              <a:rPr lang="en-US" altLang="zh-CN" sz="1400" dirty="0">
                <a:solidFill>
                  <a:srgbClr val="008B8B"/>
                </a:solidFill>
              </a:rPr>
              <a:t>Typical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 err="1">
                <a:solidFill>
                  <a:srgbClr val="008B8B"/>
                </a:solidFill>
              </a:rPr>
              <a:t>PyTorch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 err="1">
                <a:solidFill>
                  <a:srgbClr val="008B8B"/>
                </a:solidFill>
              </a:rPr>
              <a:t>DataLoader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progress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he multi-processing execution of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PyTorch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DataLoader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may cause </a:t>
            </a:r>
            <a:r>
              <a:rPr lang="en-US" sz="1400" dirty="0">
                <a:solidFill>
                  <a:srgbClr val="0070C0"/>
                </a:solidFill>
              </a:rPr>
              <a:t>unnecessary IPC time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Especially when we already cache all the data in memory to avoid IO operations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PyTorch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DataLoader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usually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need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1~2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seconds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stop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after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every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epoch.</a:t>
            </a:r>
          </a:p>
          <a:p>
            <a:pPr marL="253998" indent="0"/>
            <a:endParaRPr lang="en-US" sz="1400" dirty="0"/>
          </a:p>
          <a:p>
            <a:pPr marL="539748" indent="-285750">
              <a:buFontTx/>
              <a:buChar char="-"/>
            </a:pPr>
            <a:endParaRPr lang="en-US" sz="1400" dirty="0"/>
          </a:p>
          <a:p>
            <a:pPr marL="253998" indent="0"/>
            <a:endParaRPr lang="en-US" sz="1400" dirty="0"/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 err="1">
                <a:solidFill>
                  <a:srgbClr val="008B8B"/>
                </a:solidFill>
              </a:rPr>
              <a:t>ThreadDataLoader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is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faster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for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light-weight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transforms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B083A02-5E3A-5447-A47F-CE1E243EA561}"/>
              </a:ext>
            </a:extLst>
          </p:cNvPr>
          <p:cNvSpPr txBox="1">
            <a:spLocks/>
          </p:cNvSpPr>
          <p:nvPr/>
        </p:nvSpPr>
        <p:spPr>
          <a:xfrm>
            <a:off x="5684361" y="1843088"/>
            <a:ext cx="5011959" cy="50149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507995" lvl="0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15990" lvl="1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523985" lvl="2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2031980" lvl="3" indent="-380996" algn="l" defTabSz="914400" rtl="0" eaLnBrk="1" latinLnBrk="0" hangingPunct="1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39975" lvl="4" indent="-395107" algn="l" defTabSz="914400" rtl="0" eaLnBrk="1" latinLnBrk="0" hangingPunct="1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970" lvl="5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5964" lvl="6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3959" lvl="7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1954" lvl="8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008B8B"/>
                </a:solidFill>
              </a:rPr>
              <a:t>MONAI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 err="1">
                <a:solidFill>
                  <a:srgbClr val="008B8B"/>
                </a:solidFill>
              </a:rPr>
              <a:t>ThreadDataLoader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progress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Multi-threads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rgbClr val="0070C0"/>
                </a:solidFill>
              </a:rPr>
              <a:t>more</a:t>
            </a:r>
            <a:r>
              <a:rPr lang="zh-CN" altLang="en-US" sz="1400" dirty="0">
                <a:solidFill>
                  <a:srgbClr val="0070C0"/>
                </a:solidFill>
              </a:rPr>
              <a:t> </a:t>
            </a:r>
            <a:r>
              <a:rPr lang="en-US" altLang="zh-CN" sz="1400" dirty="0">
                <a:solidFill>
                  <a:srgbClr val="0070C0"/>
                </a:solidFill>
              </a:rPr>
              <a:t>efficient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than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multi-processing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for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light-weight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transforms,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especially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when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operations.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One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thread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processes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put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into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queue,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another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thread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fetch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network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rgbClr val="0070C0"/>
                </a:solidFill>
              </a:rPr>
              <a:t>CUDA</a:t>
            </a:r>
            <a:r>
              <a:rPr lang="zh-CN" altLang="en-US" sz="1400" dirty="0">
                <a:solidFill>
                  <a:srgbClr val="0070C0"/>
                </a:solidFill>
              </a:rPr>
              <a:t> </a:t>
            </a:r>
            <a:r>
              <a:rPr lang="en-US" altLang="zh-CN" sz="1400" dirty="0">
                <a:solidFill>
                  <a:srgbClr val="0070C0"/>
                </a:solidFill>
              </a:rPr>
              <a:t>operations</a:t>
            </a:r>
            <a:r>
              <a:rPr lang="zh-CN" altLang="en-US" sz="1400" dirty="0">
                <a:solidFill>
                  <a:srgbClr val="0070C0"/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GPU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transform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can’t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work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with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multi-processing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environment.</a:t>
            </a:r>
            <a:endParaRPr 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8FA8B1-B983-8743-91A3-6B991B67C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2" y="3807284"/>
            <a:ext cx="5769621" cy="19666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D07818-FBE9-A144-9FCA-94D0AA16E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461" y="3807284"/>
            <a:ext cx="4414311" cy="22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3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Fast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training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for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spleen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segmentation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task</a:t>
            </a:r>
            <a:endParaRPr sz="3111" b="1" kern="0" dirty="0">
              <a:solidFill>
                <a:srgbClr val="000000"/>
              </a:solidFill>
              <a:latin typeface="Lekton" panose="02000000000000000000" pitchFamily="2" charset="77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6" y="1843088"/>
            <a:ext cx="5011960" cy="2113120"/>
          </a:xfrm>
        </p:spPr>
        <p:txBody>
          <a:bodyPr/>
          <a:lstStyle/>
          <a:p>
            <a:r>
              <a:rPr lang="en-US" altLang="zh-CN" sz="1400" dirty="0">
                <a:solidFill>
                  <a:srgbClr val="008B8B"/>
                </a:solidFill>
              </a:rPr>
              <a:t>Fast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training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tutorial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in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MONAI</a:t>
            </a:r>
            <a:endParaRPr lang="en-US" sz="1400" dirty="0">
              <a:solidFill>
                <a:srgbClr val="008B8B"/>
              </a:solidFill>
            </a:endParaRPr>
          </a:p>
          <a:p>
            <a:pPr marL="253998" indent="0"/>
            <a:r>
              <a:rPr lang="en-US" sz="1400" dirty="0">
                <a:hlinkClick r:id="rId3"/>
              </a:rPr>
              <a:t>https://github.com/Project-MONAI/tutorials/blob/master/fast_training_tutorial.ipynb</a:t>
            </a:r>
            <a:endParaRPr lang="en-US" sz="1400" dirty="0"/>
          </a:p>
          <a:p>
            <a:pPr marL="253998" indent="0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Compare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training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speed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V100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GPU: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AMP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+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CacheDataset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Also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ThreadDataLoader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Also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cache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GPU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memory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execute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GPU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transforms.</a:t>
            </a:r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>
                <a:solidFill>
                  <a:srgbClr val="008B8B"/>
                </a:solidFill>
              </a:rPr>
              <a:t>Combine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AMP,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GPU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cache,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GPU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transforms,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 err="1">
                <a:solidFill>
                  <a:srgbClr val="008B8B"/>
                </a:solidFill>
              </a:rPr>
              <a:t>ThreadDataLoader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1CA3AF0-D588-A946-9F0F-94265214BFDC}"/>
              </a:ext>
            </a:extLst>
          </p:cNvPr>
          <p:cNvSpPr txBox="1">
            <a:spLocks/>
          </p:cNvSpPr>
          <p:nvPr/>
        </p:nvSpPr>
        <p:spPr>
          <a:xfrm>
            <a:off x="6930244" y="4391314"/>
            <a:ext cx="4607359" cy="22621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507995" lvl="0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15990" lvl="1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1523985" lvl="2" indent="-253997" algn="l" defTabSz="914400" rtl="0" eaLnBrk="1" latinLnBrk="0" hangingPunct="1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2031980" lvl="3" indent="-380996" algn="l" defTabSz="914400" rtl="0" eaLnBrk="1" latinLnBrk="0" hangingPunct="1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39975" lvl="4" indent="-395107" algn="l" defTabSz="914400" rtl="0" eaLnBrk="1" latinLnBrk="0" hangingPunct="1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970" lvl="5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55964" lvl="6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63959" lvl="7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1954" lvl="8" indent="-380996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008B8B"/>
                </a:solidFill>
              </a:rPr>
              <a:t>Compare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to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a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regular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 err="1">
                <a:solidFill>
                  <a:srgbClr val="008B8B"/>
                </a:solidFill>
              </a:rPr>
              <a:t>PyTorch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program</a:t>
            </a:r>
          </a:p>
          <a:p>
            <a:pPr marL="253998" indent="0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All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skills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we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here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achieve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200x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speed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up: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DiceCE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loss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function.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Novograd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optimizer.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AMP.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CacheDataset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ThreadDataLoader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Cache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GPU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GPU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transforms.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04DF18-C450-C94C-A8B9-9783A34A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977" y="1843088"/>
            <a:ext cx="4037926" cy="23882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26AF-F6CE-004C-8B2B-EF6B33827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" y="4391314"/>
            <a:ext cx="6376524" cy="233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B44EE0A-80F8-B546-A18A-648BAA20338D}"/>
              </a:ext>
            </a:extLst>
          </p:cNvPr>
          <p:cNvSpPr/>
          <p:nvPr/>
        </p:nvSpPr>
        <p:spPr>
          <a:xfrm>
            <a:off x="8424333" y="2175933"/>
            <a:ext cx="1066800" cy="9059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B1892B-FDA8-914B-A9F7-2DD3902A2447}"/>
              </a:ext>
            </a:extLst>
          </p:cNvPr>
          <p:cNvSpPr/>
          <p:nvPr/>
        </p:nvSpPr>
        <p:spPr>
          <a:xfrm>
            <a:off x="8627533" y="2636901"/>
            <a:ext cx="677334" cy="368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BD080D-D3C9-F448-9FFA-5FE5111EDF62}"/>
              </a:ext>
            </a:extLst>
          </p:cNvPr>
          <p:cNvSpPr txBox="1"/>
          <p:nvPr/>
        </p:nvSpPr>
        <p:spPr>
          <a:xfrm>
            <a:off x="8627533" y="2404535"/>
            <a:ext cx="6773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00" dirty="0">
                <a:solidFill>
                  <a:schemeClr val="accent2"/>
                </a:solidFill>
              </a:rPr>
              <a:t>41.78</a:t>
            </a:r>
            <a:endParaRPr kumimoji="1" lang="zh-CN" altLang="en-US" sz="7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E6CEC1-0CE3-9C4D-BB6C-A8FD34AF6A04}"/>
              </a:ext>
            </a:extLst>
          </p:cNvPr>
          <p:cNvSpPr txBox="1"/>
          <p:nvPr/>
        </p:nvSpPr>
        <p:spPr>
          <a:xfrm>
            <a:off x="8424332" y="2175934"/>
            <a:ext cx="1066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accent2"/>
                </a:solidFill>
              </a:rPr>
              <a:t>A100</a:t>
            </a:r>
            <a:r>
              <a:rPr kumimoji="1" lang="zh-CN" altLang="en-US" sz="1000" dirty="0">
                <a:solidFill>
                  <a:schemeClr val="accent2"/>
                </a:solidFill>
              </a:rPr>
              <a:t> </a:t>
            </a:r>
            <a:r>
              <a:rPr kumimoji="1" lang="en-US" altLang="zh-CN" sz="1000" dirty="0">
                <a:solidFill>
                  <a:schemeClr val="accent2"/>
                </a:solidFill>
              </a:rPr>
              <a:t>GPU</a:t>
            </a:r>
            <a:endParaRPr kumimoji="1" lang="zh-CN" altLang="en-US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3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8363830272_0_534"/>
          <p:cNvSpPr txBox="1"/>
          <p:nvPr/>
        </p:nvSpPr>
        <p:spPr>
          <a:xfrm>
            <a:off x="553720" y="425811"/>
            <a:ext cx="11084667" cy="65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Distributed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data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parallel</a:t>
            </a:r>
            <a:r>
              <a:rPr lang="zh-CN" altLang="en-US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 </a:t>
            </a:r>
            <a:r>
              <a:rPr lang="en-US" altLang="zh-CN" sz="3111" b="1" kern="0" dirty="0">
                <a:solidFill>
                  <a:srgbClr val="000000"/>
                </a:solidFill>
                <a:latin typeface="Lekton" panose="02000000000000000000" pitchFamily="2" charset="77"/>
                <a:cs typeface="Arial"/>
                <a:sym typeface="Arial"/>
              </a:rPr>
              <a:t>(DDP)</a:t>
            </a:r>
            <a:endParaRPr sz="3111" b="1" kern="0" dirty="0">
              <a:solidFill>
                <a:srgbClr val="000000"/>
              </a:solidFill>
              <a:latin typeface="Lekton" panose="02000000000000000000" pitchFamily="2" charset="77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DFF47-99FE-4F23-8769-1A324A3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75" y="1843088"/>
            <a:ext cx="9381660" cy="5014912"/>
          </a:xfrm>
        </p:spPr>
        <p:txBody>
          <a:bodyPr/>
          <a:lstStyle/>
          <a:p>
            <a:r>
              <a:rPr lang="en-US" altLang="zh-CN" sz="1400" dirty="0" err="1">
                <a:solidFill>
                  <a:srgbClr val="008B8B"/>
                </a:solidFill>
              </a:rPr>
              <a:t>PyTorch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distributed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data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parallel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539748" lvl="0" indent="-285750">
              <a:buClr>
                <a:prstClr val="black"/>
              </a:buClr>
              <a:buFontTx/>
              <a:buChar char="-"/>
            </a:pPr>
            <a:r>
              <a:rPr lang="en-US" sz="1400" dirty="0" err="1">
                <a:solidFill>
                  <a:srgbClr val="E7E6E6">
                    <a:lumMod val="75000"/>
                  </a:srgbClr>
                </a:solidFill>
              </a:rPr>
              <a:t>Pytorch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 has two ways to split models and data across multiple</a:t>
            </a:r>
            <a:r>
              <a:rPr lang="zh-CN" altLang="en-US" sz="1400" dirty="0">
                <a:solidFill>
                  <a:srgbClr val="E7E6E6">
                    <a:lumMod val="75000"/>
                  </a:srgbClr>
                </a:solidFill>
              </a:rPr>
              <a:t> 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GPUs: </a:t>
            </a:r>
            <a:r>
              <a:rPr lang="en-US" sz="1400" dirty="0" err="1">
                <a:solidFill>
                  <a:srgbClr val="0070C0"/>
                </a:solidFill>
              </a:rPr>
              <a:t>nn.DataParallel</a:t>
            </a:r>
            <a:r>
              <a:rPr lang="en-US" sz="1400" dirty="0">
                <a:solidFill>
                  <a:srgbClr val="0070C0"/>
                </a:solidFill>
              </a:rPr>
              <a:t> 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and </a:t>
            </a:r>
            <a:r>
              <a:rPr lang="en-US" sz="1400" dirty="0" err="1">
                <a:solidFill>
                  <a:srgbClr val="0070C0"/>
                </a:solidFill>
              </a:rPr>
              <a:t>nn.DistributedDataParallel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.</a:t>
            </a:r>
            <a:r>
              <a:rPr lang="zh-CN" altLang="en-US" sz="1400" dirty="0">
                <a:solidFill>
                  <a:srgbClr val="E7E6E6">
                    <a:lumMod val="75000"/>
                  </a:srgbClr>
                </a:solidFill>
              </a:rPr>
              <a:t> </a:t>
            </a:r>
            <a:r>
              <a:rPr lang="en-US" sz="1400" dirty="0" err="1">
                <a:solidFill>
                  <a:srgbClr val="E7E6E6">
                    <a:lumMod val="75000"/>
                  </a:srgbClr>
                </a:solidFill>
              </a:rPr>
              <a:t>nn.DataParallel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 is easier to use</a:t>
            </a:r>
            <a:r>
              <a:rPr lang="zh-CN" altLang="en-US" sz="1400" dirty="0">
                <a:solidFill>
                  <a:srgbClr val="E7E6E6">
                    <a:lumMod val="75000"/>
                  </a:srgbClr>
                </a:solidFill>
              </a:rPr>
              <a:t> </a:t>
            </a:r>
            <a:r>
              <a:rPr lang="en-US" altLang="zh-CN" sz="1400" dirty="0">
                <a:solidFill>
                  <a:srgbClr val="E7E6E6">
                    <a:lumMod val="75000"/>
                  </a:srgbClr>
                </a:solidFill>
              </a:rPr>
              <a:t>but</a:t>
            </a:r>
            <a:r>
              <a:rPr lang="zh-CN" altLang="en-US" sz="1400" dirty="0">
                <a:solidFill>
                  <a:srgbClr val="E7E6E6">
                    <a:lumMod val="75000"/>
                  </a:srgbClr>
                </a:solidFill>
              </a:rPr>
              <a:t> 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it uses one process to compute the model weights and then distribute them to each GPU during each batch, GPU utilization is often very low. Furthermore, </a:t>
            </a:r>
            <a:r>
              <a:rPr lang="en-US" sz="1400" dirty="0" err="1">
                <a:solidFill>
                  <a:srgbClr val="E7E6E6">
                    <a:lumMod val="75000"/>
                  </a:srgbClr>
                </a:solidFill>
              </a:rPr>
              <a:t>nn.DataParallel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 requires that all the GPUs be on the same node and doesn’t work with</a:t>
            </a:r>
            <a:r>
              <a:rPr lang="zh-CN" altLang="en-US" sz="1400" dirty="0">
                <a:solidFill>
                  <a:srgbClr val="E7E6E6">
                    <a:lumMod val="75000"/>
                  </a:srgbClr>
                </a:solidFill>
              </a:rPr>
              <a:t> </a:t>
            </a:r>
            <a:r>
              <a:rPr lang="en-US" altLang="zh-CN" sz="1400" dirty="0" err="1">
                <a:solidFill>
                  <a:srgbClr val="0070C0"/>
                </a:solidFill>
              </a:rPr>
              <a:t>PyTorch</a:t>
            </a:r>
            <a:r>
              <a:rPr lang="en-US" sz="1400" dirty="0">
                <a:solidFill>
                  <a:srgbClr val="0070C0"/>
                </a:solidFill>
              </a:rPr>
              <a:t> AMP training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.</a:t>
            </a:r>
          </a:p>
          <a:p>
            <a:pPr marL="539748" lvl="0" indent="-285750">
              <a:buClr>
                <a:prstClr val="black"/>
              </a:buClr>
              <a:buFontTx/>
              <a:buChar char="-"/>
            </a:pP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Multiprocessing with </a:t>
            </a:r>
            <a:r>
              <a:rPr lang="en-US" sz="1400" dirty="0" err="1">
                <a:solidFill>
                  <a:srgbClr val="0070C0"/>
                </a:solidFill>
              </a:rPr>
              <a:t>DistributedDataParallel</a:t>
            </a:r>
            <a:r>
              <a:rPr lang="en-US" sz="1400" dirty="0">
                <a:solidFill>
                  <a:srgbClr val="E7E6E6">
                    <a:lumMod val="75000"/>
                  </a:srgbClr>
                </a:solidFill>
              </a:rPr>
              <a:t> duplicates the model across multiple GPUs, each of which is controlled by one process.</a:t>
            </a:r>
            <a:r>
              <a:rPr lang="zh-CN" altLang="en-US" sz="1400" dirty="0">
                <a:solidFill>
                  <a:srgbClr val="E7E6E6">
                    <a:lumMod val="75000"/>
                  </a:srgbClr>
                </a:solidFill>
              </a:rPr>
              <a:t> </a:t>
            </a:r>
            <a:r>
              <a:rPr lang="en-US" altLang="zh-CN" sz="1400" dirty="0">
                <a:solidFill>
                  <a:srgbClr val="E7E6E6">
                    <a:lumMod val="75000"/>
                  </a:srgbClr>
                </a:solidFill>
              </a:rPr>
              <a:t>The GPUs can all be on the same node or spread across multiple nodes.</a:t>
            </a:r>
            <a:r>
              <a:rPr lang="zh-CN" altLang="en-US" sz="1400" dirty="0">
                <a:solidFill>
                  <a:srgbClr val="E7E6E6">
                    <a:lumMod val="75000"/>
                  </a:srgbClr>
                </a:solidFill>
              </a:rPr>
              <a:t> </a:t>
            </a:r>
            <a:r>
              <a:rPr lang="en-US" altLang="zh-CN" sz="1400" dirty="0">
                <a:solidFill>
                  <a:srgbClr val="E7E6E6">
                    <a:lumMod val="75000"/>
                  </a:srgbClr>
                </a:solidFill>
              </a:rPr>
              <a:t>Every process does identical tasks, and each process communicates with all the others.</a:t>
            </a:r>
          </a:p>
          <a:p>
            <a:pPr marL="253998" lvl="0" indent="0">
              <a:buClr>
                <a:prstClr val="black"/>
              </a:buClr>
            </a:pPr>
            <a:endParaRPr lang="en-US" sz="1400" dirty="0"/>
          </a:p>
          <a:p>
            <a:r>
              <a:rPr lang="en-US" altLang="zh-CN" sz="1400" dirty="0" err="1">
                <a:solidFill>
                  <a:srgbClr val="008B8B"/>
                </a:solidFill>
              </a:rPr>
              <a:t>Horovod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distributed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training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framework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Horovod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is a distributed deep learning training framework for TensorFlow,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Keras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PyTorch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, and Apache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MXNet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uses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SSH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remote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nodes,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no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need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launch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program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every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node.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Horovod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open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source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project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at: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https://github.com/horovod/horovod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253998" indent="0"/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1400" dirty="0">
                <a:solidFill>
                  <a:srgbClr val="008B8B"/>
                </a:solidFill>
              </a:rPr>
              <a:t>Data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parallel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with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MONAI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r>
              <a:rPr lang="en-US" altLang="zh-CN" sz="1400" dirty="0">
                <a:solidFill>
                  <a:srgbClr val="008B8B"/>
                </a:solidFill>
              </a:rPr>
              <a:t>workflows</a:t>
            </a:r>
            <a:r>
              <a:rPr lang="zh-CN" altLang="en-US" sz="1400" dirty="0">
                <a:solidFill>
                  <a:srgbClr val="008B8B"/>
                </a:solidFill>
              </a:rPr>
              <a:t> </a:t>
            </a:r>
            <a:endParaRPr lang="en-US" sz="1400" dirty="0">
              <a:solidFill>
                <a:srgbClr val="008B8B"/>
              </a:solidFill>
            </a:endParaRP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It’s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easy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develop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distributed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training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with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MONAI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workflows,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nothing needs to be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changed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for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trainer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evaluator.</a:t>
            </a:r>
          </a:p>
          <a:p>
            <a:pPr marL="539748" indent="-285750">
              <a:buFontTx/>
              <a:buChar char="-"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All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MONAI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metrics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can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automatically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detect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distributed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status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do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rgbClr val="0070C0"/>
                </a:solidFill>
              </a:rPr>
              <a:t>All-Reduce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during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computation.</a:t>
            </a:r>
          </a:p>
          <a:p>
            <a:pPr marL="253998" indent="0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MONAI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provides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rich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distributed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training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examples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for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bg2">
                    <a:lumMod val="75000"/>
                  </a:schemeClr>
                </a:solidFill>
              </a:rPr>
              <a:t>PyTorch</a:t>
            </a:r>
            <a:r>
              <a:rPr lang="zh-CN" altLang="en-US" sz="14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2">
                    <a:lumMod val="75000"/>
                  </a:schemeClr>
                </a:solidFill>
              </a:rPr>
              <a:t>DDP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bg2">
                    <a:lumMod val="75000"/>
                  </a:schemeClr>
                </a:solidFill>
              </a:rPr>
              <a:t>Horovod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2">
                    <a:lumMod val="75000"/>
                  </a:schemeClr>
                </a:solidFill>
              </a:rPr>
              <a:t>MONAI</a:t>
            </a:r>
            <a:r>
              <a:rPr lang="zh-CN" altLang="en-US" sz="14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bg2">
                    <a:lumMod val="75000"/>
                  </a:schemeClr>
                </a:solidFill>
              </a:rPr>
              <a:t>workflows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  <a:p>
            <a:pPr marL="253998" indent="0"/>
            <a:r>
              <a:rPr lang="en-US" sz="14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https://github.com/Project-MONAI/MONAI/tree/master/examples/distributed_training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53998" indent="0"/>
            <a:endParaRPr lang="en-US" sz="1400" dirty="0"/>
          </a:p>
          <a:p>
            <a:pPr marL="253998" indent="0"/>
            <a:endParaRPr lang="en-US" sz="1400" dirty="0"/>
          </a:p>
          <a:p>
            <a:pPr marL="539748" indent="-285750">
              <a:buFontTx/>
              <a:buChar char="-"/>
            </a:pPr>
            <a:endParaRPr lang="en-US" sz="1400" dirty="0"/>
          </a:p>
          <a:p>
            <a:pPr marL="253998" indent="0"/>
            <a:endParaRPr lang="en-US" sz="1400" dirty="0"/>
          </a:p>
        </p:txBody>
      </p:sp>
      <p:sp>
        <p:nvSpPr>
          <p:cNvPr id="53" name="Google Shape;3868;g8363830272_0_534">
            <a:extLst>
              <a:ext uri="{FF2B5EF4-FFF2-40B4-BE49-F238E27FC236}">
                <a16:creationId xmlns:a16="http://schemas.microsoft.com/office/drawing/2014/main" id="{5E7520EE-7191-41FE-A801-2EB43D0733E8}"/>
              </a:ext>
            </a:extLst>
          </p:cNvPr>
          <p:cNvSpPr txBox="1">
            <a:spLocks/>
          </p:cNvSpPr>
          <p:nvPr/>
        </p:nvSpPr>
        <p:spPr>
          <a:xfrm>
            <a:off x="606108" y="933584"/>
            <a:ext cx="11084667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2000"/>
              </a:spcBef>
            </a:pPr>
            <a:r>
              <a:rPr lang="en-US" altLang="zh-CN" kern="0" dirty="0" err="1">
                <a:solidFill>
                  <a:srgbClr val="008B8B"/>
                </a:solidFill>
              </a:rPr>
              <a:t>PyTorch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DDP,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 err="1">
                <a:solidFill>
                  <a:srgbClr val="008B8B"/>
                </a:solidFill>
              </a:rPr>
              <a:t>Horovod</a:t>
            </a:r>
            <a:r>
              <a:rPr lang="en-US" altLang="zh-CN" kern="0" dirty="0">
                <a:solidFill>
                  <a:srgbClr val="008B8B"/>
                </a:solidFill>
              </a:rPr>
              <a:t>,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MONAI</a:t>
            </a:r>
            <a:r>
              <a:rPr lang="zh-CN" altLang="en-US" kern="0" dirty="0">
                <a:solidFill>
                  <a:srgbClr val="008B8B"/>
                </a:solidFill>
              </a:rPr>
              <a:t> </a:t>
            </a:r>
            <a:r>
              <a:rPr lang="en-US" altLang="zh-CN" kern="0" dirty="0">
                <a:solidFill>
                  <a:srgbClr val="008B8B"/>
                </a:solidFill>
              </a:rPr>
              <a:t>workflows</a:t>
            </a:r>
            <a:endParaRPr lang="en-US" kern="0" dirty="0">
              <a:solidFill>
                <a:srgbClr val="008B8B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7479D3-A6EC-6945-80E0-A77618D6C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0714" y="39022"/>
            <a:ext cx="1641312" cy="4594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7F85C5-9ACC-BD41-AD8D-189D1012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154" y="1936345"/>
            <a:ext cx="2396984" cy="1711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F3D10-050F-6C47-B248-82B4BE7C4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496" y="4120085"/>
            <a:ext cx="2690529" cy="17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957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aab57ad-caee-4613-8e42-1484d8ace883">
      <UserInfo>
        <DisplayName>Wenqi Li</DisplayName>
        <AccountId>527</AccountId>
        <AccountType/>
      </UserInfo>
      <UserInfo>
        <DisplayName>Nic Ma</DisplayName>
        <AccountId>552</AccountId>
        <AccountType/>
      </UserInfo>
      <UserInfo>
        <DisplayName>Andrew Feng (SW-GPU, US)</DisplayName>
        <AccountId>152</AccountId>
        <AccountType/>
      </UserInfo>
      <UserInfo>
        <DisplayName>Brad Genereaux</DisplayName>
        <AccountId>35</AccountId>
        <AccountType/>
      </UserInfo>
      <UserInfo>
        <DisplayName>Renee Yao</DisplayName>
        <AccountId>17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26957ED567F46A4C1CF8BE5B534E0" ma:contentTypeVersion="11" ma:contentTypeDescription="Create a new document." ma:contentTypeScope="" ma:versionID="6500d49e7cbf5fac5434a581c8643da2">
  <xsd:schema xmlns:xsd="http://www.w3.org/2001/XMLSchema" xmlns:xs="http://www.w3.org/2001/XMLSchema" xmlns:p="http://schemas.microsoft.com/office/2006/metadata/properties" xmlns:ns2="0306d504-f6f2-4947-b588-1a36c05ccb26" xmlns:ns3="9aab57ad-caee-4613-8e42-1484d8ace883" targetNamespace="http://schemas.microsoft.com/office/2006/metadata/properties" ma:root="true" ma:fieldsID="d0c435819738a4ba9f25235dcaf4072c" ns2:_="" ns3:_="">
    <xsd:import namespace="0306d504-f6f2-4947-b588-1a36c05ccb26"/>
    <xsd:import namespace="9aab57ad-caee-4613-8e42-1484d8ace8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6d504-f6f2-4947-b588-1a36c05ccb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b57ad-caee-4613-8e42-1484d8ace88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D629A6-A830-4475-A0DD-B2F01B0219F2}">
  <ds:schemaRefs>
    <ds:schemaRef ds:uri="http://schemas.microsoft.com/office/2006/metadata/properties"/>
    <ds:schemaRef ds:uri="http://schemas.microsoft.com/office/infopath/2007/PartnerControls"/>
    <ds:schemaRef ds:uri="9aab57ad-caee-4613-8e42-1484d8ace883"/>
  </ds:schemaRefs>
</ds:datastoreItem>
</file>

<file path=customXml/itemProps2.xml><?xml version="1.0" encoding="utf-8"?>
<ds:datastoreItem xmlns:ds="http://schemas.openxmlformats.org/officeDocument/2006/customXml" ds:itemID="{FAA63E5D-D18D-4D96-B442-9C8761B8F3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D1C68A-8EA5-4E31-9D68-7E5E26452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06d504-f6f2-4947-b588-1a36c05ccb26"/>
    <ds:schemaRef ds:uri="9aab57ad-caee-4613-8e42-1484d8ace8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1429</Words>
  <Application>Microsoft Macintosh PowerPoint</Application>
  <PresentationFormat>宽屏</PresentationFormat>
  <Paragraphs>162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Lekton</vt:lpstr>
      <vt:lpstr>Noto Sans Symbols</vt:lpstr>
      <vt:lpstr>Calibri Light</vt:lpstr>
      <vt:lpstr>Trebuchet MS</vt:lpstr>
      <vt:lpstr>Century Gothic</vt:lpstr>
      <vt:lpstr>Calibri</vt:lpstr>
      <vt:lpstr>Arial</vt:lpstr>
      <vt:lpstr>Wingdings</vt:lpstr>
      <vt:lpstr>Custom Design</vt:lpstr>
      <vt:lpstr>3_Title &amp; Bullet</vt:lpstr>
      <vt:lpstr>Title &amp; Bullet</vt:lpstr>
      <vt:lpstr>PowerPoint 演示文稿</vt:lpstr>
      <vt:lpstr>Background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Ma</dc:creator>
  <cp:lastModifiedBy>Nic Ma</cp:lastModifiedBy>
  <cp:revision>116</cp:revision>
  <dcterms:created xsi:type="dcterms:W3CDTF">2020-09-17T08:15:12Z</dcterms:created>
  <dcterms:modified xsi:type="dcterms:W3CDTF">2021-09-20T11:13:26Z</dcterms:modified>
</cp:coreProperties>
</file>